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tif" ContentType="image/tif"/>
  <Default Extension="avi" ContentType="video/x-msvideo"/>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39.tif" ContentType="image/tiff"/>
  <Override PartName="/ppt/media/image40.tif" ContentType="image/tiff"/>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 id="2147483702" r:id="rId3"/>
  </p:sldMasterIdLst>
  <p:notesMasterIdLst>
    <p:notesMasterId r:id="rId56"/>
  </p:notesMasterIdLst>
  <p:handoutMasterIdLst>
    <p:handoutMasterId r:id="rId57"/>
  </p:handoutMasterIdLst>
  <p:sldIdLst>
    <p:sldId id="330" r:id="rId4"/>
    <p:sldId id="532" r:id="rId5"/>
    <p:sldId id="524" r:id="rId6"/>
    <p:sldId id="526" r:id="rId7"/>
    <p:sldId id="525" r:id="rId8"/>
    <p:sldId id="527" r:id="rId9"/>
    <p:sldId id="533" r:id="rId10"/>
    <p:sldId id="414" r:id="rId11"/>
    <p:sldId id="415" r:id="rId12"/>
    <p:sldId id="416" r:id="rId13"/>
    <p:sldId id="262" r:id="rId14"/>
    <p:sldId id="417" r:id="rId15"/>
    <p:sldId id="419" r:id="rId16"/>
    <p:sldId id="479" r:id="rId17"/>
    <p:sldId id="420" r:id="rId18"/>
    <p:sldId id="422" r:id="rId19"/>
    <p:sldId id="423" r:id="rId20"/>
    <p:sldId id="421" r:id="rId21"/>
    <p:sldId id="424" r:id="rId22"/>
    <p:sldId id="425" r:id="rId23"/>
    <p:sldId id="426" r:id="rId24"/>
    <p:sldId id="427" r:id="rId25"/>
    <p:sldId id="428" r:id="rId26"/>
    <p:sldId id="429" r:id="rId27"/>
    <p:sldId id="430" r:id="rId28"/>
    <p:sldId id="431" r:id="rId29"/>
    <p:sldId id="432" r:id="rId30"/>
    <p:sldId id="434" r:id="rId31"/>
    <p:sldId id="433" r:id="rId32"/>
    <p:sldId id="435" r:id="rId33"/>
    <p:sldId id="261" r:id="rId34"/>
    <p:sldId id="270" r:id="rId35"/>
    <p:sldId id="436" r:id="rId36"/>
    <p:sldId id="277" r:id="rId37"/>
    <p:sldId id="534" r:id="rId38"/>
    <p:sldId id="437" r:id="rId39"/>
    <p:sldId id="408" r:id="rId40"/>
    <p:sldId id="535" r:id="rId41"/>
    <p:sldId id="523" r:id="rId42"/>
    <p:sldId id="536" r:id="rId43"/>
    <p:sldId id="537" r:id="rId44"/>
    <p:sldId id="538" r:id="rId45"/>
    <p:sldId id="539" r:id="rId46"/>
    <p:sldId id="540" r:id="rId47"/>
    <p:sldId id="541" r:id="rId48"/>
    <p:sldId id="542" r:id="rId49"/>
    <p:sldId id="543" r:id="rId50"/>
    <p:sldId id="529" r:id="rId51"/>
    <p:sldId id="530" r:id="rId52"/>
    <p:sldId id="531" r:id="rId53"/>
    <p:sldId id="544" r:id="rId54"/>
    <p:sldId id="545" r:id="rId55"/>
  </p:sldIdLst>
  <p:sldSz cx="9144000" cy="6858000" type="screen4x3"/>
  <p:notesSz cx="9601200" cy="73152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521415D9-36F7-43E2-AB2F-B90AF26B5E84}">
      <p14:sectionLst xmlns:p14="http://schemas.microsoft.com/office/powerpoint/2010/main">
        <p14:section name="Introduction" id="{ED82AAB9-7433-0740-8941-8805E0161D82}">
          <p14:sldIdLst>
            <p14:sldId id="330"/>
            <p14:sldId id="532"/>
          </p14:sldIdLst>
        </p14:section>
        <p14:section name="Spatial Resolution" id="{E73519AE-A078-0743-8A1A-BEA08E982BB9}">
          <p14:sldIdLst>
            <p14:sldId id="524"/>
            <p14:sldId id="526"/>
            <p14:sldId id="525"/>
            <p14:sldId id="527"/>
            <p14:sldId id="533"/>
            <p14:sldId id="414"/>
            <p14:sldId id="415"/>
            <p14:sldId id="416"/>
            <p14:sldId id="262"/>
            <p14:sldId id="417"/>
          </p14:sldIdLst>
        </p14:section>
        <p14:section name="Fourier space" id="{28234E3B-EE77-EF42-B874-EE4A83CEE624}">
          <p14:sldIdLst>
            <p14:sldId id="419"/>
            <p14:sldId id="479"/>
            <p14:sldId id="420"/>
            <p14:sldId id="422"/>
            <p14:sldId id="423"/>
            <p14:sldId id="421"/>
            <p14:sldId id="424"/>
            <p14:sldId id="425"/>
            <p14:sldId id="426"/>
            <p14:sldId id="427"/>
            <p14:sldId id="428"/>
            <p14:sldId id="429"/>
            <p14:sldId id="430"/>
            <p14:sldId id="431"/>
            <p14:sldId id="432"/>
            <p14:sldId id="434"/>
            <p14:sldId id="433"/>
            <p14:sldId id="435"/>
            <p14:sldId id="261"/>
            <p14:sldId id="270"/>
            <p14:sldId id="436"/>
            <p14:sldId id="277"/>
            <p14:sldId id="534"/>
            <p14:sldId id="437"/>
            <p14:sldId id="408"/>
            <p14:sldId id="535"/>
            <p14:sldId id="523"/>
            <p14:sldId id="536"/>
            <p14:sldId id="537"/>
            <p14:sldId id="538"/>
            <p14:sldId id="539"/>
            <p14:sldId id="540"/>
            <p14:sldId id="541"/>
            <p14:sldId id="542"/>
            <p14:sldId id="543"/>
            <p14:sldId id="529"/>
            <p14:sldId id="530"/>
            <p14:sldId id="531"/>
            <p14:sldId id="544"/>
            <p14:sldId id="545"/>
          </p14:sldIdLst>
        </p14:section>
        <p14:section name="Signal Resolution" id="{A82B416E-A3B0-F347-97D6-C3762AF94DB2}">
          <p14:sldIdLst/>
        </p14:section>
        <p14:section name="Temporal Resolution" id="{CF0430D5-8AA0-E842-BD31-BC0ABD42C073}">
          <p14:sldIdLst/>
        </p14:section>
        <p14:section name="Sidebars" id="{1DAD99AE-ECE4-744C-8081-B94178541C76}">
          <p14:sldIdLst/>
        </p14:section>
        <p14:section name="Leftover Slides" id="{F9ACCE5E-CCAE-8945-B42D-084FAC70829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B70000"/>
    <a:srgbClr val="2EFF2E"/>
    <a:srgbClr val="26FF00"/>
    <a:srgbClr val="A1FFA4"/>
    <a:srgbClr val="79FF74"/>
    <a:srgbClr val="CCFF99"/>
    <a:srgbClr val="FFFFCC"/>
    <a:srgbClr val="CCFF66"/>
    <a:srgbClr val="06FF1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388"/>
    <p:restoredTop sz="79931" autoAdjust="0"/>
  </p:normalViewPr>
  <p:slideViewPr>
    <p:cSldViewPr>
      <p:cViewPr>
        <p:scale>
          <a:sx n="91" d="100"/>
          <a:sy n="91" d="100"/>
        </p:scale>
        <p:origin x="184" y="144"/>
      </p:cViewPr>
      <p:guideLst>
        <p:guide orient="horz" pos="2160"/>
        <p:guide pos="288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 Id="rId2"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57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5438458" y="0"/>
            <a:ext cx="4160520" cy="365760"/>
          </a:xfrm>
          <a:prstGeom prst="rect">
            <a:avLst/>
          </a:prstGeom>
        </p:spPr>
        <p:txBody>
          <a:bodyPr vert="horz" lIns="96661" tIns="48331" rIns="96661" bIns="48331" rtlCol="0"/>
          <a:lstStyle>
            <a:lvl1pPr algn="r">
              <a:defRPr sz="1300"/>
            </a:lvl1pPr>
          </a:lstStyle>
          <a:p>
            <a:fld id="{7639515F-DBB3-AE43-9BF0-69B809459A35}" type="datetimeFigureOut">
              <a:rPr lang="en-US" smtClean="0"/>
              <a:t>5/10/19</a:t>
            </a:fld>
            <a:endParaRPr lang="en-US"/>
          </a:p>
        </p:txBody>
      </p:sp>
      <p:sp>
        <p:nvSpPr>
          <p:cNvPr id="4" name="Footer Placeholder 3"/>
          <p:cNvSpPr>
            <a:spLocks noGrp="1"/>
          </p:cNvSpPr>
          <p:nvPr>
            <p:ph type="ftr" sz="quarter" idx="2"/>
          </p:nvPr>
        </p:nvSpPr>
        <p:spPr>
          <a:xfrm>
            <a:off x="0" y="6948171"/>
            <a:ext cx="4160520" cy="3657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5438458" y="6948171"/>
            <a:ext cx="4160520" cy="365760"/>
          </a:xfrm>
          <a:prstGeom prst="rect">
            <a:avLst/>
          </a:prstGeom>
        </p:spPr>
        <p:txBody>
          <a:bodyPr vert="horz" lIns="96661" tIns="48331" rIns="96661" bIns="48331" rtlCol="0" anchor="b"/>
          <a:lstStyle>
            <a:lvl1pPr algn="r">
              <a:defRPr sz="1300"/>
            </a:lvl1pPr>
          </a:lstStyle>
          <a:p>
            <a:fld id="{AD030A98-84AB-2145-A095-350E5B412D99}" type="slidenum">
              <a:rPr lang="en-US" smtClean="0"/>
              <a:t>‹#›</a:t>
            </a:fld>
            <a:endParaRPr lang="en-US"/>
          </a:p>
        </p:txBody>
      </p:sp>
    </p:spTree>
    <p:extLst>
      <p:ext uri="{BB962C8B-B14F-4D97-AF65-F5344CB8AC3E}">
        <p14:creationId xmlns:p14="http://schemas.microsoft.com/office/powerpoint/2010/main" val="2197005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160520" cy="365760"/>
          </a:xfrm>
          <a:prstGeom prst="rect">
            <a:avLst/>
          </a:prstGeom>
        </p:spPr>
        <p:txBody>
          <a:bodyPr vert="horz" lIns="96661" tIns="48331" rIns="96661" bIns="48331" rtlCol="0"/>
          <a:lstStyle>
            <a:lvl1pPr algn="l" fontAlgn="auto">
              <a:spcBef>
                <a:spcPts val="0"/>
              </a:spcBef>
              <a:spcAft>
                <a:spcPts val="0"/>
              </a:spcAft>
              <a:defRPr sz="1300" smtClean="0">
                <a:latin typeface="+mn-lt"/>
                <a:cs typeface="+mn-cs"/>
              </a:defRPr>
            </a:lvl1pPr>
          </a:lstStyle>
          <a:p>
            <a:pPr>
              <a:defRPr/>
            </a:pPr>
            <a:endParaRPr lang="en-US"/>
          </a:p>
        </p:txBody>
      </p:sp>
      <p:sp>
        <p:nvSpPr>
          <p:cNvPr id="3" name="Date Placeholder 2"/>
          <p:cNvSpPr>
            <a:spLocks noGrp="1"/>
          </p:cNvSpPr>
          <p:nvPr>
            <p:ph type="dt" idx="1"/>
          </p:nvPr>
        </p:nvSpPr>
        <p:spPr>
          <a:xfrm>
            <a:off x="5438458" y="0"/>
            <a:ext cx="4160520" cy="365760"/>
          </a:xfrm>
          <a:prstGeom prst="rect">
            <a:avLst/>
          </a:prstGeom>
        </p:spPr>
        <p:txBody>
          <a:bodyPr vert="horz" lIns="96661" tIns="48331" rIns="96661" bIns="48331" rtlCol="0"/>
          <a:lstStyle>
            <a:lvl1pPr algn="r" fontAlgn="auto">
              <a:spcBef>
                <a:spcPts val="0"/>
              </a:spcBef>
              <a:spcAft>
                <a:spcPts val="0"/>
              </a:spcAft>
              <a:defRPr sz="1300" smtClean="0">
                <a:latin typeface="+mn-lt"/>
                <a:cs typeface="+mn-cs"/>
              </a:defRPr>
            </a:lvl1pPr>
          </a:lstStyle>
          <a:p>
            <a:pPr>
              <a:defRPr/>
            </a:pPr>
            <a:fld id="{C3FAAB9B-438C-45CF-9CB3-7694F4E935E9}" type="datetimeFigureOut">
              <a:rPr lang="en-US"/>
              <a:pPr>
                <a:defRPr/>
              </a:pPr>
              <a:t>5/10/19</a:t>
            </a:fld>
            <a:endParaRPr lang="en-US"/>
          </a:p>
        </p:txBody>
      </p:sp>
      <p:sp>
        <p:nvSpPr>
          <p:cNvPr id="4" name="Slide Image Placeholder 3"/>
          <p:cNvSpPr>
            <a:spLocks noGrp="1" noRot="1" noChangeAspect="1"/>
          </p:cNvSpPr>
          <p:nvPr>
            <p:ph type="sldImg" idx="2"/>
          </p:nvPr>
        </p:nvSpPr>
        <p:spPr>
          <a:xfrm>
            <a:off x="2971800" y="549275"/>
            <a:ext cx="3657600" cy="2743200"/>
          </a:xfrm>
          <a:prstGeom prst="rect">
            <a:avLst/>
          </a:prstGeom>
          <a:noFill/>
          <a:ln w="12700">
            <a:solidFill>
              <a:prstClr val="black"/>
            </a:solidFill>
          </a:ln>
        </p:spPr>
        <p:txBody>
          <a:bodyPr vert="horz" lIns="96661" tIns="48331" rIns="96661" bIns="48331" rtlCol="0" anchor="ctr"/>
          <a:lstStyle/>
          <a:p>
            <a:pPr lvl="0"/>
            <a:endParaRPr lang="en-US" noProof="0" smtClean="0"/>
          </a:p>
        </p:txBody>
      </p:sp>
      <p:sp>
        <p:nvSpPr>
          <p:cNvPr id="5" name="Notes Placeholder 4"/>
          <p:cNvSpPr>
            <a:spLocks noGrp="1"/>
          </p:cNvSpPr>
          <p:nvPr>
            <p:ph type="body" sz="quarter" idx="3"/>
          </p:nvPr>
        </p:nvSpPr>
        <p:spPr>
          <a:xfrm>
            <a:off x="960120" y="3474720"/>
            <a:ext cx="7680960" cy="3291840"/>
          </a:xfrm>
          <a:prstGeom prst="rect">
            <a:avLst/>
          </a:prstGeom>
        </p:spPr>
        <p:txBody>
          <a:bodyPr vert="horz" lIns="96661" tIns="48331" rIns="96661" bIns="48331"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6948171"/>
            <a:ext cx="4160520" cy="365760"/>
          </a:xfrm>
          <a:prstGeom prst="rect">
            <a:avLst/>
          </a:prstGeom>
        </p:spPr>
        <p:txBody>
          <a:bodyPr vert="horz" lIns="96661" tIns="48331" rIns="96661" bIns="48331" rtlCol="0" anchor="b"/>
          <a:lstStyle>
            <a:lvl1pPr algn="l" fontAlgn="auto">
              <a:spcBef>
                <a:spcPts val="0"/>
              </a:spcBef>
              <a:spcAft>
                <a:spcPts val="0"/>
              </a:spcAft>
              <a:defRPr sz="1300" smtClean="0">
                <a:latin typeface="+mn-lt"/>
                <a:cs typeface="+mn-cs"/>
              </a:defRPr>
            </a:lvl1pPr>
          </a:lstStyle>
          <a:p>
            <a:pPr>
              <a:defRPr/>
            </a:pPr>
            <a:endParaRPr lang="en-US"/>
          </a:p>
        </p:txBody>
      </p:sp>
      <p:sp>
        <p:nvSpPr>
          <p:cNvPr id="7" name="Slide Number Placeholder 6"/>
          <p:cNvSpPr>
            <a:spLocks noGrp="1"/>
          </p:cNvSpPr>
          <p:nvPr>
            <p:ph type="sldNum" sz="quarter" idx="5"/>
          </p:nvPr>
        </p:nvSpPr>
        <p:spPr>
          <a:xfrm>
            <a:off x="5438458" y="6948171"/>
            <a:ext cx="4160520" cy="365760"/>
          </a:xfrm>
          <a:prstGeom prst="rect">
            <a:avLst/>
          </a:prstGeom>
        </p:spPr>
        <p:txBody>
          <a:bodyPr vert="horz" lIns="96661" tIns="48331" rIns="96661" bIns="48331" rtlCol="0" anchor="b"/>
          <a:lstStyle>
            <a:lvl1pPr algn="r" fontAlgn="auto">
              <a:spcBef>
                <a:spcPts val="0"/>
              </a:spcBef>
              <a:spcAft>
                <a:spcPts val="0"/>
              </a:spcAft>
              <a:defRPr sz="1300" smtClean="0">
                <a:latin typeface="+mn-lt"/>
                <a:cs typeface="+mn-cs"/>
              </a:defRPr>
            </a:lvl1pPr>
          </a:lstStyle>
          <a:p>
            <a:pPr>
              <a:defRPr/>
            </a:pPr>
            <a:fld id="{04A28FAD-1A04-4EAE-865A-5A4E13BD9975}" type="slidenum">
              <a:rPr lang="en-US"/>
              <a:pPr>
                <a:defRPr/>
              </a:pPr>
              <a:t>‹#›</a:t>
            </a:fld>
            <a:endParaRPr lang="en-US"/>
          </a:p>
        </p:txBody>
      </p:sp>
    </p:spTree>
    <p:extLst>
      <p:ext uri="{BB962C8B-B14F-4D97-AF65-F5344CB8AC3E}">
        <p14:creationId xmlns:p14="http://schemas.microsoft.com/office/powerpoint/2010/main" val="381921009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1</a:t>
            </a:fld>
            <a:endParaRPr lang="en-US"/>
          </a:p>
        </p:txBody>
      </p:sp>
    </p:spTree>
    <p:extLst>
      <p:ext uri="{BB962C8B-B14F-4D97-AF65-F5344CB8AC3E}">
        <p14:creationId xmlns:p14="http://schemas.microsoft.com/office/powerpoint/2010/main" val="613593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l-GR" altLang="en-US" sz="1300" dirty="0">
                <a:latin typeface="Arial" panose="020B0604020202020204" pitchFamily="34" charset="0"/>
                <a:cs typeface="Arial" panose="020B0604020202020204" pitchFamily="34" charset="0"/>
              </a:rPr>
              <a:t>λ</a:t>
            </a:r>
            <a:r>
              <a:rPr lang="en-US" altLang="en-US" sz="1300" dirty="0">
                <a:latin typeface="Arial" panose="020B0604020202020204" pitchFamily="34" charset="0"/>
                <a:cs typeface="Arial" panose="020B0604020202020204" pitchFamily="34" charset="0"/>
              </a:rPr>
              <a:t> is the wavelength of light used for imaging, typically between 400 and 800nm</a:t>
            </a:r>
          </a:p>
          <a:p>
            <a:pPr fontAlgn="ctr"/>
            <a:r>
              <a:rPr lang="en-US" altLang="en-US" sz="1300" dirty="0">
                <a:latin typeface="Arial" panose="020B0604020202020204" pitchFamily="34" charset="0"/>
                <a:cs typeface="Arial" panose="020B0604020202020204" pitchFamily="34" charset="0"/>
              </a:rPr>
              <a:t> </a:t>
            </a:r>
          </a:p>
          <a:p>
            <a:pPr fontAlgn="ctr"/>
            <a:r>
              <a:rPr lang="en-US" altLang="en-US" sz="1300" dirty="0">
                <a:latin typeface="Arial" panose="020B0604020202020204" pitchFamily="34" charset="0"/>
                <a:cs typeface="Arial" panose="020B0604020202020204" pitchFamily="34" charset="0"/>
              </a:rPr>
              <a:t>NA is the numerical aperture of the objective, typically between 0.1 and 1.45.  NA is a measure of resolving power of the microscope and also a measure of light gathering capability.  </a:t>
            </a:r>
            <a:r>
              <a:rPr lang="en-US" sz="1300" b="1" dirty="0"/>
              <a:t>                </a:t>
            </a:r>
          </a:p>
          <a:p>
            <a:endParaRPr lang="en-US" altLang="en-US" sz="1300" dirty="0">
              <a:latin typeface="Arial" panose="020B0604020202020204" pitchFamily="34" charset="0"/>
              <a:cs typeface="Arial" panose="020B0604020202020204" pitchFamily="34" charset="0"/>
            </a:endParaRPr>
          </a:p>
          <a:p>
            <a:r>
              <a:rPr lang="en-US" altLang="en-US" sz="1300" dirty="0">
                <a:latin typeface="Arial" panose="020B0604020202020204" pitchFamily="34" charset="0"/>
                <a:cs typeface="Arial" panose="020B0604020202020204" pitchFamily="34" charset="0"/>
              </a:rPr>
              <a:t>For practical purposes, the higher the NA, the better the resolution and the greater the light gathering power.  </a:t>
            </a:r>
          </a:p>
          <a:p>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14</a:t>
            </a:fld>
            <a:endParaRPr lang="en-US"/>
          </a:p>
        </p:txBody>
      </p:sp>
    </p:spTree>
    <p:extLst>
      <p:ext uri="{BB962C8B-B14F-4D97-AF65-F5344CB8AC3E}">
        <p14:creationId xmlns:p14="http://schemas.microsoft.com/office/powerpoint/2010/main" val="1118375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l-GR" altLang="en-US" sz="1300" dirty="0">
                <a:latin typeface="Arial" panose="020B0604020202020204" pitchFamily="34" charset="0"/>
                <a:cs typeface="Arial" panose="020B0604020202020204" pitchFamily="34" charset="0"/>
              </a:rPr>
              <a:t>λ</a:t>
            </a:r>
            <a:r>
              <a:rPr lang="en-US" altLang="en-US" sz="1300" dirty="0">
                <a:latin typeface="Arial" panose="020B0604020202020204" pitchFamily="34" charset="0"/>
                <a:cs typeface="Arial" panose="020B0604020202020204" pitchFamily="34" charset="0"/>
              </a:rPr>
              <a:t> is the wavelength of light used for imaging, typically between 400 and 800nm</a:t>
            </a:r>
          </a:p>
          <a:p>
            <a:pPr fontAlgn="ctr"/>
            <a:r>
              <a:rPr lang="en-US" altLang="en-US" sz="1300" dirty="0">
                <a:latin typeface="Arial" panose="020B0604020202020204" pitchFamily="34" charset="0"/>
                <a:cs typeface="Arial" panose="020B0604020202020204" pitchFamily="34" charset="0"/>
              </a:rPr>
              <a:t> </a:t>
            </a:r>
          </a:p>
          <a:p>
            <a:pPr fontAlgn="ctr"/>
            <a:r>
              <a:rPr lang="en-US" altLang="en-US" sz="1300" dirty="0">
                <a:latin typeface="Arial" panose="020B0604020202020204" pitchFamily="34" charset="0"/>
                <a:cs typeface="Arial" panose="020B0604020202020204" pitchFamily="34" charset="0"/>
              </a:rPr>
              <a:t>NA is the numerical aperture of the objective, typically between 0.1 and 1.45.  NA is a measure of resolving power of the microscope and also a measure of light gathering capability.  </a:t>
            </a:r>
            <a:r>
              <a:rPr lang="en-US" sz="1300" b="1" dirty="0"/>
              <a:t>                </a:t>
            </a:r>
          </a:p>
          <a:p>
            <a:endParaRPr lang="en-US" altLang="en-US" sz="1300" dirty="0">
              <a:latin typeface="Arial" panose="020B0604020202020204" pitchFamily="34" charset="0"/>
              <a:cs typeface="Arial" panose="020B0604020202020204" pitchFamily="34" charset="0"/>
            </a:endParaRPr>
          </a:p>
          <a:p>
            <a:r>
              <a:rPr lang="en-US" altLang="en-US" sz="1300" dirty="0">
                <a:latin typeface="Arial" panose="020B0604020202020204" pitchFamily="34" charset="0"/>
                <a:cs typeface="Arial" panose="020B0604020202020204" pitchFamily="34" charset="0"/>
              </a:rPr>
              <a:t>For practical purposes, the higher the NA, the better the resolution and the greater the light gathering power.  </a:t>
            </a:r>
          </a:p>
          <a:p>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15</a:t>
            </a:fld>
            <a:endParaRPr lang="en-US"/>
          </a:p>
        </p:txBody>
      </p:sp>
    </p:spTree>
    <p:extLst>
      <p:ext uri="{BB962C8B-B14F-4D97-AF65-F5344CB8AC3E}">
        <p14:creationId xmlns:p14="http://schemas.microsoft.com/office/powerpoint/2010/main" val="662719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l-GR" altLang="en-US" sz="1300" dirty="0">
                <a:latin typeface="Arial" panose="020B0604020202020204" pitchFamily="34" charset="0"/>
                <a:cs typeface="Arial" panose="020B0604020202020204" pitchFamily="34" charset="0"/>
              </a:rPr>
              <a:t>λ</a:t>
            </a:r>
            <a:r>
              <a:rPr lang="en-US" altLang="en-US" sz="1300" dirty="0">
                <a:latin typeface="Arial" panose="020B0604020202020204" pitchFamily="34" charset="0"/>
                <a:cs typeface="Arial" panose="020B0604020202020204" pitchFamily="34" charset="0"/>
              </a:rPr>
              <a:t> is the wavelength of light used for imaging, typically between 400 and 800nm</a:t>
            </a:r>
          </a:p>
          <a:p>
            <a:pPr fontAlgn="ctr"/>
            <a:r>
              <a:rPr lang="en-US" altLang="en-US" sz="1300" dirty="0">
                <a:latin typeface="Arial" panose="020B0604020202020204" pitchFamily="34" charset="0"/>
                <a:cs typeface="Arial" panose="020B0604020202020204" pitchFamily="34" charset="0"/>
              </a:rPr>
              <a:t> </a:t>
            </a:r>
          </a:p>
          <a:p>
            <a:pPr fontAlgn="ctr"/>
            <a:r>
              <a:rPr lang="en-US" altLang="en-US" sz="1300" dirty="0">
                <a:latin typeface="Arial" panose="020B0604020202020204" pitchFamily="34" charset="0"/>
                <a:cs typeface="Arial" panose="020B0604020202020204" pitchFamily="34" charset="0"/>
              </a:rPr>
              <a:t>NA is the numerical aperture of the objective, typically between 0.1 and 1.45.  NA is a measure of resolving power of the microscope and also a measure of light gathering capability.  </a:t>
            </a:r>
            <a:r>
              <a:rPr lang="en-US" sz="1300" b="1" dirty="0"/>
              <a:t>                </a:t>
            </a:r>
          </a:p>
          <a:p>
            <a:endParaRPr lang="en-US" altLang="en-US" sz="1300" dirty="0">
              <a:latin typeface="Arial" panose="020B0604020202020204" pitchFamily="34" charset="0"/>
              <a:cs typeface="Arial" panose="020B0604020202020204" pitchFamily="34" charset="0"/>
            </a:endParaRPr>
          </a:p>
          <a:p>
            <a:r>
              <a:rPr lang="en-US" altLang="en-US" sz="1300" dirty="0">
                <a:latin typeface="Arial" panose="020B0604020202020204" pitchFamily="34" charset="0"/>
                <a:cs typeface="Arial" panose="020B0604020202020204" pitchFamily="34" charset="0"/>
              </a:rPr>
              <a:t>For practical purposes, the higher the NA, the better the resolution and the greater the light gathering power.  </a:t>
            </a:r>
          </a:p>
          <a:p>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16</a:t>
            </a:fld>
            <a:endParaRPr lang="en-US"/>
          </a:p>
        </p:txBody>
      </p:sp>
    </p:spTree>
    <p:extLst>
      <p:ext uri="{BB962C8B-B14F-4D97-AF65-F5344CB8AC3E}">
        <p14:creationId xmlns:p14="http://schemas.microsoft.com/office/powerpoint/2010/main" val="1445970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17</a:t>
            </a:fld>
            <a:endParaRPr lang="en-US"/>
          </a:p>
        </p:txBody>
      </p:sp>
    </p:spTree>
    <p:extLst>
      <p:ext uri="{BB962C8B-B14F-4D97-AF65-F5344CB8AC3E}">
        <p14:creationId xmlns:p14="http://schemas.microsoft.com/office/powerpoint/2010/main" val="111041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l-GR" altLang="en-US" sz="1300" dirty="0">
                <a:latin typeface="Arial" panose="020B0604020202020204" pitchFamily="34" charset="0"/>
                <a:cs typeface="Arial" panose="020B0604020202020204" pitchFamily="34" charset="0"/>
              </a:rPr>
              <a:t>λ</a:t>
            </a:r>
            <a:r>
              <a:rPr lang="en-US" altLang="en-US" sz="1300" dirty="0">
                <a:latin typeface="Arial" panose="020B0604020202020204" pitchFamily="34" charset="0"/>
                <a:cs typeface="Arial" panose="020B0604020202020204" pitchFamily="34" charset="0"/>
              </a:rPr>
              <a:t> is the wavelength of light used for imaging, typically between 400 and 800nm</a:t>
            </a:r>
          </a:p>
          <a:p>
            <a:pPr fontAlgn="ctr"/>
            <a:r>
              <a:rPr lang="en-US" altLang="en-US" sz="1300" dirty="0">
                <a:latin typeface="Arial" panose="020B0604020202020204" pitchFamily="34" charset="0"/>
                <a:cs typeface="Arial" panose="020B0604020202020204" pitchFamily="34" charset="0"/>
              </a:rPr>
              <a:t> </a:t>
            </a:r>
          </a:p>
          <a:p>
            <a:pPr fontAlgn="ctr"/>
            <a:r>
              <a:rPr lang="en-US" altLang="en-US" sz="1300" dirty="0">
                <a:latin typeface="Arial" panose="020B0604020202020204" pitchFamily="34" charset="0"/>
                <a:cs typeface="Arial" panose="020B0604020202020204" pitchFamily="34" charset="0"/>
              </a:rPr>
              <a:t>NA is the numerical aperture of the objective, typically between 0.1 and 1.45.  NA is a measure of resolving power of the microscope and also a measure of light gathering capability.  </a:t>
            </a:r>
            <a:r>
              <a:rPr lang="en-US" sz="1300" b="1" dirty="0"/>
              <a:t>                </a:t>
            </a:r>
          </a:p>
          <a:p>
            <a:endParaRPr lang="en-US" altLang="en-US" sz="1300" dirty="0">
              <a:latin typeface="Arial" panose="020B0604020202020204" pitchFamily="34" charset="0"/>
              <a:cs typeface="Arial" panose="020B0604020202020204" pitchFamily="34" charset="0"/>
            </a:endParaRPr>
          </a:p>
          <a:p>
            <a:r>
              <a:rPr lang="en-US" altLang="en-US" sz="1300" dirty="0">
                <a:latin typeface="Arial" panose="020B0604020202020204" pitchFamily="34" charset="0"/>
                <a:cs typeface="Arial" panose="020B0604020202020204" pitchFamily="34" charset="0"/>
              </a:rPr>
              <a:t>For practical purposes, the higher the NA, the better the resolution and the greater the light gathering power.  </a:t>
            </a:r>
          </a:p>
          <a:p>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18</a:t>
            </a:fld>
            <a:endParaRPr lang="en-US"/>
          </a:p>
        </p:txBody>
      </p:sp>
    </p:spTree>
    <p:extLst>
      <p:ext uri="{BB962C8B-B14F-4D97-AF65-F5344CB8AC3E}">
        <p14:creationId xmlns:p14="http://schemas.microsoft.com/office/powerpoint/2010/main" val="261803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l-GR" altLang="en-US" sz="1300" dirty="0">
                <a:latin typeface="Arial" panose="020B0604020202020204" pitchFamily="34" charset="0"/>
                <a:cs typeface="Arial" panose="020B0604020202020204" pitchFamily="34" charset="0"/>
              </a:rPr>
              <a:t>λ</a:t>
            </a:r>
            <a:r>
              <a:rPr lang="en-US" altLang="en-US" sz="1300" dirty="0">
                <a:latin typeface="Arial" panose="020B0604020202020204" pitchFamily="34" charset="0"/>
                <a:cs typeface="Arial" panose="020B0604020202020204" pitchFamily="34" charset="0"/>
              </a:rPr>
              <a:t> is the wavelength of light used for imaging, typically between 400 and 800nm</a:t>
            </a:r>
          </a:p>
          <a:p>
            <a:pPr fontAlgn="ctr"/>
            <a:r>
              <a:rPr lang="en-US" altLang="en-US" sz="1300" dirty="0">
                <a:latin typeface="Arial" panose="020B0604020202020204" pitchFamily="34" charset="0"/>
                <a:cs typeface="Arial" panose="020B0604020202020204" pitchFamily="34" charset="0"/>
              </a:rPr>
              <a:t> </a:t>
            </a:r>
          </a:p>
          <a:p>
            <a:pPr fontAlgn="ctr"/>
            <a:r>
              <a:rPr lang="en-US" altLang="en-US" sz="1300" dirty="0">
                <a:latin typeface="Arial" panose="020B0604020202020204" pitchFamily="34" charset="0"/>
                <a:cs typeface="Arial" panose="020B0604020202020204" pitchFamily="34" charset="0"/>
              </a:rPr>
              <a:t>NA is the numerical aperture of the objective, typically between 0.1 and 1.45.  NA is a measure of resolving power of the microscope and also a measure of light gathering capability.  </a:t>
            </a:r>
            <a:r>
              <a:rPr lang="en-US" sz="1300" b="1" dirty="0"/>
              <a:t>                </a:t>
            </a:r>
          </a:p>
          <a:p>
            <a:endParaRPr lang="en-US" altLang="en-US" sz="1300" dirty="0">
              <a:latin typeface="Arial" panose="020B0604020202020204" pitchFamily="34" charset="0"/>
              <a:cs typeface="Arial" panose="020B0604020202020204" pitchFamily="34" charset="0"/>
            </a:endParaRPr>
          </a:p>
          <a:p>
            <a:r>
              <a:rPr lang="en-US" altLang="en-US" sz="1300" dirty="0">
                <a:latin typeface="Arial" panose="020B0604020202020204" pitchFamily="34" charset="0"/>
                <a:cs typeface="Arial" panose="020B0604020202020204" pitchFamily="34" charset="0"/>
              </a:rPr>
              <a:t>For practical purposes, the higher the NA, the better the resolution and the greater the light gathering power.  </a:t>
            </a:r>
          </a:p>
          <a:p>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19</a:t>
            </a:fld>
            <a:endParaRPr lang="en-US"/>
          </a:p>
        </p:txBody>
      </p:sp>
    </p:spTree>
    <p:extLst>
      <p:ext uri="{BB962C8B-B14F-4D97-AF65-F5344CB8AC3E}">
        <p14:creationId xmlns:p14="http://schemas.microsoft.com/office/powerpoint/2010/main" val="2120412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Rot="1" noChangeAspect="1" noChangeArrowheads="1" noTextEdit="1"/>
          </p:cNvSpPr>
          <p:nvPr>
            <p:ph type="sldImg"/>
          </p:nvPr>
        </p:nvSpPr>
        <p:spPr>
          <a:xfrm>
            <a:off x="3333750" y="650875"/>
            <a:ext cx="3487738" cy="2614613"/>
          </a:xfrm>
        </p:spPr>
      </p:sp>
      <p:sp>
        <p:nvSpPr>
          <p:cNvPr id="80898" name="Rectangle 3"/>
          <p:cNvSpPr>
            <a:spLocks noGrp="1" noChangeArrowheads="1"/>
          </p:cNvSpPr>
          <p:nvPr>
            <p:ph type="body" idx="1"/>
          </p:nvPr>
        </p:nvSpPr>
        <p:spPr bwMode="auto">
          <a:xfrm>
            <a:off x="1400175" y="3715657"/>
            <a:ext cx="7400925" cy="354148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dirty="0">
              <a:ea typeface="ＭＳ Ｐゴシック" charset="-128"/>
            </a:endParaRPr>
          </a:p>
        </p:txBody>
      </p:sp>
    </p:spTree>
    <p:extLst>
      <p:ext uri="{BB962C8B-B14F-4D97-AF65-F5344CB8AC3E}">
        <p14:creationId xmlns:p14="http://schemas.microsoft.com/office/powerpoint/2010/main" val="1996459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Rot="1" noChangeAspect="1" noChangeArrowheads="1" noTextEdit="1"/>
          </p:cNvSpPr>
          <p:nvPr>
            <p:ph type="sldImg"/>
          </p:nvPr>
        </p:nvSpPr>
        <p:spPr>
          <a:xfrm>
            <a:off x="3333750" y="650875"/>
            <a:ext cx="3487738" cy="2614613"/>
          </a:xfrm>
        </p:spPr>
      </p:sp>
      <p:sp>
        <p:nvSpPr>
          <p:cNvPr id="82946" name="Rectangle 3"/>
          <p:cNvSpPr>
            <a:spLocks noGrp="1" noChangeArrowheads="1"/>
          </p:cNvSpPr>
          <p:nvPr>
            <p:ph type="body" idx="1"/>
          </p:nvPr>
        </p:nvSpPr>
        <p:spPr bwMode="auto">
          <a:xfrm>
            <a:off x="1400175" y="3715657"/>
            <a:ext cx="7400925" cy="354148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183390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Rot="1" noChangeAspect="1" noChangeArrowheads="1" noTextEdit="1"/>
          </p:cNvSpPr>
          <p:nvPr>
            <p:ph type="sldImg"/>
          </p:nvPr>
        </p:nvSpPr>
        <p:spPr>
          <a:xfrm>
            <a:off x="3333750" y="650875"/>
            <a:ext cx="3487738" cy="2614613"/>
          </a:xfrm>
        </p:spPr>
      </p:sp>
      <p:sp>
        <p:nvSpPr>
          <p:cNvPr id="84994" name="Rectangle 3"/>
          <p:cNvSpPr>
            <a:spLocks noGrp="1" noChangeArrowheads="1"/>
          </p:cNvSpPr>
          <p:nvPr>
            <p:ph type="body" idx="1"/>
          </p:nvPr>
        </p:nvSpPr>
        <p:spPr bwMode="auto">
          <a:xfrm>
            <a:off x="1400175" y="3715657"/>
            <a:ext cx="7400925" cy="354148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765819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Rot="1" noChangeAspect="1" noChangeArrowheads="1" noTextEdit="1"/>
          </p:cNvSpPr>
          <p:nvPr>
            <p:ph type="sldImg"/>
          </p:nvPr>
        </p:nvSpPr>
        <p:spPr>
          <a:xfrm>
            <a:off x="3333750" y="650875"/>
            <a:ext cx="3487738" cy="2614613"/>
          </a:xfrm>
        </p:spPr>
      </p:sp>
      <p:sp>
        <p:nvSpPr>
          <p:cNvPr id="87042" name="Rectangle 3"/>
          <p:cNvSpPr>
            <a:spLocks noGrp="1" noChangeArrowheads="1"/>
          </p:cNvSpPr>
          <p:nvPr>
            <p:ph type="body" idx="1"/>
          </p:nvPr>
        </p:nvSpPr>
        <p:spPr bwMode="auto">
          <a:xfrm>
            <a:off x="1400175" y="3715657"/>
            <a:ext cx="7400925" cy="354148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536755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2</a:t>
            </a:fld>
            <a:endParaRPr lang="en-US"/>
          </a:p>
        </p:txBody>
      </p:sp>
    </p:spTree>
    <p:extLst>
      <p:ext uri="{BB962C8B-B14F-4D97-AF65-F5344CB8AC3E}">
        <p14:creationId xmlns:p14="http://schemas.microsoft.com/office/powerpoint/2010/main" val="1033034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Rot="1" noChangeAspect="1" noChangeArrowheads="1" noTextEdit="1"/>
          </p:cNvSpPr>
          <p:nvPr>
            <p:ph type="sldImg"/>
          </p:nvPr>
        </p:nvSpPr>
        <p:spPr>
          <a:xfrm>
            <a:off x="3333750" y="650875"/>
            <a:ext cx="3487738" cy="2614613"/>
          </a:xfrm>
        </p:spPr>
      </p:sp>
      <p:sp>
        <p:nvSpPr>
          <p:cNvPr id="89090" name="Rectangle 3"/>
          <p:cNvSpPr>
            <a:spLocks noGrp="1" noChangeArrowheads="1"/>
          </p:cNvSpPr>
          <p:nvPr>
            <p:ph type="body" idx="1"/>
          </p:nvPr>
        </p:nvSpPr>
        <p:spPr bwMode="auto">
          <a:xfrm>
            <a:off x="1400175" y="3715657"/>
            <a:ext cx="7400925" cy="354148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1825841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Rot="1" noChangeAspect="1" noChangeArrowheads="1" noTextEdit="1"/>
          </p:cNvSpPr>
          <p:nvPr>
            <p:ph type="sldImg"/>
          </p:nvPr>
        </p:nvSpPr>
        <p:spPr>
          <a:xfrm>
            <a:off x="3333750" y="650875"/>
            <a:ext cx="3487738" cy="2614613"/>
          </a:xfrm>
        </p:spPr>
      </p:sp>
      <p:sp>
        <p:nvSpPr>
          <p:cNvPr id="91138" name="Rectangle 3"/>
          <p:cNvSpPr>
            <a:spLocks noGrp="1" noChangeArrowheads="1"/>
          </p:cNvSpPr>
          <p:nvPr>
            <p:ph type="body" idx="1"/>
          </p:nvPr>
        </p:nvSpPr>
        <p:spPr bwMode="auto">
          <a:xfrm>
            <a:off x="1400175" y="3715657"/>
            <a:ext cx="7400925" cy="354148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dirty="0">
              <a:ea typeface="ＭＳ Ｐゴシック" charset="-128"/>
            </a:endParaRPr>
          </a:p>
        </p:txBody>
      </p:sp>
    </p:spTree>
    <p:extLst>
      <p:ext uri="{BB962C8B-B14F-4D97-AF65-F5344CB8AC3E}">
        <p14:creationId xmlns:p14="http://schemas.microsoft.com/office/powerpoint/2010/main" val="991789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Rot="1" noChangeAspect="1" noChangeArrowheads="1" noTextEdit="1"/>
          </p:cNvSpPr>
          <p:nvPr>
            <p:ph type="sldImg"/>
          </p:nvPr>
        </p:nvSpPr>
        <p:spPr>
          <a:xfrm>
            <a:off x="3333750" y="650875"/>
            <a:ext cx="3487738" cy="2614613"/>
          </a:xfrm>
        </p:spPr>
      </p:sp>
      <p:sp>
        <p:nvSpPr>
          <p:cNvPr id="93186" name="Rectangle 3"/>
          <p:cNvSpPr>
            <a:spLocks noGrp="1" noChangeArrowheads="1"/>
          </p:cNvSpPr>
          <p:nvPr>
            <p:ph type="body" idx="1"/>
          </p:nvPr>
        </p:nvSpPr>
        <p:spPr bwMode="auto">
          <a:xfrm>
            <a:off x="1400175" y="3715657"/>
            <a:ext cx="7400925" cy="354148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a:ea typeface="ＭＳ Ｐゴシック" charset="-128"/>
            </a:endParaRPr>
          </a:p>
        </p:txBody>
      </p:sp>
    </p:spTree>
    <p:extLst>
      <p:ext uri="{BB962C8B-B14F-4D97-AF65-F5344CB8AC3E}">
        <p14:creationId xmlns:p14="http://schemas.microsoft.com/office/powerpoint/2010/main" val="1344827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Rot="1" noChangeAspect="1" noChangeArrowheads="1" noTextEdit="1"/>
          </p:cNvSpPr>
          <p:nvPr>
            <p:ph type="sldImg"/>
          </p:nvPr>
        </p:nvSpPr>
        <p:spPr>
          <a:xfrm>
            <a:off x="3333750" y="650875"/>
            <a:ext cx="3487738" cy="2614613"/>
          </a:xfrm>
        </p:spPr>
      </p:sp>
      <p:sp>
        <p:nvSpPr>
          <p:cNvPr id="95234" name="Rectangle 3"/>
          <p:cNvSpPr>
            <a:spLocks noGrp="1" noChangeArrowheads="1"/>
          </p:cNvSpPr>
          <p:nvPr>
            <p:ph type="body" idx="1"/>
          </p:nvPr>
        </p:nvSpPr>
        <p:spPr bwMode="auto">
          <a:xfrm>
            <a:off x="1400175" y="3715657"/>
            <a:ext cx="7400925" cy="354148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x-none" altLang="x-none" dirty="0">
              <a:ea typeface="ＭＳ Ｐゴシック" charset="-128"/>
            </a:endParaRPr>
          </a:p>
        </p:txBody>
      </p:sp>
    </p:spTree>
    <p:extLst>
      <p:ext uri="{BB962C8B-B14F-4D97-AF65-F5344CB8AC3E}">
        <p14:creationId xmlns:p14="http://schemas.microsoft.com/office/powerpoint/2010/main" val="77805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altLang="en-US" sz="1300" dirty="0">
                <a:latin typeface="Arial" panose="020B0604020202020204" pitchFamily="34" charset="0"/>
                <a:cs typeface="Arial" panose="020B0604020202020204" pitchFamily="34" charset="0"/>
              </a:rPr>
              <a:t>Use the highest NA objective available.  Increasing NA increases resolution / sharpness and light gathering ability. </a:t>
            </a:r>
            <a:r>
              <a:rPr lang="en-US" altLang="en-US" sz="1300" dirty="0" smtClean="0">
                <a:latin typeface="Arial" panose="020B0604020202020204" pitchFamily="34" charset="0"/>
                <a:cs typeface="Arial" panose="020B0604020202020204" pitchFamily="34" charset="0"/>
              </a:rPr>
              <a:t> With higher NA generally comes</a:t>
            </a:r>
            <a:r>
              <a:rPr lang="en-US" altLang="en-US" sz="1300" baseline="0" dirty="0" smtClean="0">
                <a:latin typeface="Arial" panose="020B0604020202020204" pitchFamily="34" charset="0"/>
                <a:cs typeface="Arial" panose="020B0604020202020204" pitchFamily="34" charset="0"/>
              </a:rPr>
              <a:t> some form of immersion, and that helps with light gathering ability as well. </a:t>
            </a:r>
            <a:endParaRPr lang="en-US" altLang="en-US" sz="1300" dirty="0">
              <a:latin typeface="Arial" panose="020B0604020202020204" pitchFamily="34" charset="0"/>
              <a:cs typeface="Arial" panose="020B0604020202020204" pitchFamily="34" charset="0"/>
            </a:endParaRPr>
          </a:p>
          <a:p>
            <a:endParaRPr lang="en-US" altLang="en-US" sz="13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28</a:t>
            </a:fld>
            <a:endParaRPr lang="en-US"/>
          </a:p>
        </p:txBody>
      </p:sp>
    </p:spTree>
    <p:extLst>
      <p:ext uri="{BB962C8B-B14F-4D97-AF65-F5344CB8AC3E}">
        <p14:creationId xmlns:p14="http://schemas.microsoft.com/office/powerpoint/2010/main" val="354108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altLang="en-US" sz="1300" dirty="0">
                <a:latin typeface="Arial" panose="020B0604020202020204" pitchFamily="34" charset="0"/>
                <a:cs typeface="Arial" panose="020B0604020202020204" pitchFamily="34" charset="0"/>
              </a:rPr>
              <a:t>Use the highest NA objective available.  Increasing NA increases resolution / sharpness and light gathering ability. </a:t>
            </a:r>
            <a:r>
              <a:rPr lang="en-US" altLang="en-US" sz="1300" dirty="0" smtClean="0">
                <a:latin typeface="Arial" panose="020B0604020202020204" pitchFamily="34" charset="0"/>
                <a:cs typeface="Arial" panose="020B0604020202020204" pitchFamily="34" charset="0"/>
              </a:rPr>
              <a:t> With higher NA generally comes</a:t>
            </a:r>
            <a:r>
              <a:rPr lang="en-US" altLang="en-US" sz="1300" baseline="0" dirty="0" smtClean="0">
                <a:latin typeface="Arial" panose="020B0604020202020204" pitchFamily="34" charset="0"/>
                <a:cs typeface="Arial" panose="020B0604020202020204" pitchFamily="34" charset="0"/>
              </a:rPr>
              <a:t> some form of immersion, and that helps with light gathering ability as well. </a:t>
            </a:r>
            <a:endParaRPr lang="en-US" altLang="en-US" sz="1300" dirty="0">
              <a:latin typeface="Arial" panose="020B0604020202020204" pitchFamily="34" charset="0"/>
              <a:cs typeface="Arial" panose="020B0604020202020204" pitchFamily="34" charset="0"/>
            </a:endParaRPr>
          </a:p>
          <a:p>
            <a:endParaRPr lang="en-US" altLang="en-US" sz="13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29</a:t>
            </a:fld>
            <a:endParaRPr lang="en-US"/>
          </a:p>
        </p:txBody>
      </p:sp>
    </p:spTree>
    <p:extLst>
      <p:ext uri="{BB962C8B-B14F-4D97-AF65-F5344CB8AC3E}">
        <p14:creationId xmlns:p14="http://schemas.microsoft.com/office/powerpoint/2010/main" val="1039776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altLang="en-US" sz="1300" dirty="0">
                <a:latin typeface="Arial" panose="020B0604020202020204" pitchFamily="34" charset="0"/>
                <a:cs typeface="Arial" panose="020B0604020202020204" pitchFamily="34" charset="0"/>
              </a:rPr>
              <a:t>Use the highest NA objective available.  Increasing NA increases resolution / sharpness and light gathering ability. </a:t>
            </a:r>
            <a:r>
              <a:rPr lang="en-US" altLang="en-US" sz="1300" dirty="0" smtClean="0">
                <a:latin typeface="Arial" panose="020B0604020202020204" pitchFamily="34" charset="0"/>
                <a:cs typeface="Arial" panose="020B0604020202020204" pitchFamily="34" charset="0"/>
              </a:rPr>
              <a:t> With higher NA generally comes</a:t>
            </a:r>
            <a:r>
              <a:rPr lang="en-US" altLang="en-US" sz="1300" baseline="0" dirty="0" smtClean="0">
                <a:latin typeface="Arial" panose="020B0604020202020204" pitchFamily="34" charset="0"/>
                <a:cs typeface="Arial" panose="020B0604020202020204" pitchFamily="34" charset="0"/>
              </a:rPr>
              <a:t> some form of immersion, and that helps with light gathering ability as well. </a:t>
            </a:r>
            <a:endParaRPr lang="en-US" altLang="en-US" sz="1300" dirty="0">
              <a:latin typeface="Arial" panose="020B0604020202020204" pitchFamily="34" charset="0"/>
              <a:cs typeface="Arial" panose="020B0604020202020204" pitchFamily="34" charset="0"/>
            </a:endParaRPr>
          </a:p>
          <a:p>
            <a:endParaRPr lang="en-US" altLang="en-US" sz="13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30</a:t>
            </a:fld>
            <a:endParaRPr lang="en-US"/>
          </a:p>
        </p:txBody>
      </p:sp>
    </p:spTree>
    <p:extLst>
      <p:ext uri="{BB962C8B-B14F-4D97-AF65-F5344CB8AC3E}">
        <p14:creationId xmlns:p14="http://schemas.microsoft.com/office/powerpoint/2010/main" val="17447966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l-GR" altLang="en-US" sz="1300" dirty="0">
                <a:latin typeface="Arial" panose="020B0604020202020204" pitchFamily="34" charset="0"/>
                <a:cs typeface="Arial" panose="020B0604020202020204" pitchFamily="34" charset="0"/>
              </a:rPr>
              <a:t>λ</a:t>
            </a:r>
            <a:r>
              <a:rPr lang="en-US" altLang="en-US" sz="1300" dirty="0">
                <a:latin typeface="Arial" panose="020B0604020202020204" pitchFamily="34" charset="0"/>
                <a:cs typeface="Arial" panose="020B0604020202020204" pitchFamily="34" charset="0"/>
              </a:rPr>
              <a:t> is the wavelength of light used for imaging, typically between 400 and 800nm</a:t>
            </a:r>
          </a:p>
          <a:p>
            <a:pPr fontAlgn="ctr"/>
            <a:r>
              <a:rPr lang="en-US" altLang="en-US" sz="1300" dirty="0">
                <a:latin typeface="Arial" panose="020B0604020202020204" pitchFamily="34" charset="0"/>
                <a:cs typeface="Arial" panose="020B0604020202020204" pitchFamily="34" charset="0"/>
              </a:rPr>
              <a:t> </a:t>
            </a:r>
          </a:p>
          <a:p>
            <a:pPr fontAlgn="ctr"/>
            <a:r>
              <a:rPr lang="en-US" altLang="en-US" sz="1300" dirty="0">
                <a:latin typeface="Arial" panose="020B0604020202020204" pitchFamily="34" charset="0"/>
                <a:cs typeface="Arial" panose="020B0604020202020204" pitchFamily="34" charset="0"/>
              </a:rPr>
              <a:t>NA is the numerical aperture of the objective, typically between 0.1 and 1.45.  NA is a measure of resolving power of the microscope and also a measure of light gathering capability.  </a:t>
            </a:r>
            <a:r>
              <a:rPr lang="en-US" sz="1300" b="1" dirty="0"/>
              <a:t>                </a:t>
            </a:r>
          </a:p>
          <a:p>
            <a:endParaRPr lang="en-US" altLang="en-US" sz="1300" dirty="0">
              <a:latin typeface="Arial" panose="020B0604020202020204" pitchFamily="34" charset="0"/>
              <a:cs typeface="Arial" panose="020B0604020202020204" pitchFamily="34" charset="0"/>
            </a:endParaRPr>
          </a:p>
          <a:p>
            <a:r>
              <a:rPr lang="en-US" altLang="en-US" sz="1300" dirty="0">
                <a:latin typeface="Arial" panose="020B0604020202020204" pitchFamily="34" charset="0"/>
                <a:cs typeface="Arial" panose="020B0604020202020204" pitchFamily="34" charset="0"/>
              </a:rPr>
              <a:t>For practical purposes, the higher the NA, the better the resolution and the greater the light gathering power.  </a:t>
            </a:r>
          </a:p>
          <a:p>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31</a:t>
            </a:fld>
            <a:endParaRPr lang="en-US"/>
          </a:p>
        </p:txBody>
      </p:sp>
    </p:spTree>
    <p:extLst>
      <p:ext uri="{BB962C8B-B14F-4D97-AF65-F5344CB8AC3E}">
        <p14:creationId xmlns:p14="http://schemas.microsoft.com/office/powerpoint/2010/main" val="2883238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altLang="en-US" sz="1300" dirty="0">
                <a:latin typeface="Arial" panose="020B0604020202020204" pitchFamily="34" charset="0"/>
                <a:cs typeface="Arial" panose="020B0604020202020204" pitchFamily="34" charset="0"/>
              </a:rPr>
              <a:t>Use the highest NA objective available.  Increasing NA increases resolution / sharpness and light gathering ability. </a:t>
            </a:r>
            <a:r>
              <a:rPr lang="en-US" altLang="en-US" sz="1300" dirty="0" smtClean="0">
                <a:latin typeface="Arial" panose="020B0604020202020204" pitchFamily="34" charset="0"/>
                <a:cs typeface="Arial" panose="020B0604020202020204" pitchFamily="34" charset="0"/>
              </a:rPr>
              <a:t> With higher NA generally comes</a:t>
            </a:r>
            <a:r>
              <a:rPr lang="en-US" altLang="en-US" sz="1300" baseline="0" dirty="0" smtClean="0">
                <a:latin typeface="Arial" panose="020B0604020202020204" pitchFamily="34" charset="0"/>
                <a:cs typeface="Arial" panose="020B0604020202020204" pitchFamily="34" charset="0"/>
              </a:rPr>
              <a:t> some form of immersion, and that helps with light gathering ability as well. </a:t>
            </a:r>
            <a:endParaRPr lang="en-US" altLang="en-US" sz="1300" dirty="0">
              <a:latin typeface="Arial" panose="020B0604020202020204" pitchFamily="34" charset="0"/>
              <a:cs typeface="Arial" panose="020B0604020202020204" pitchFamily="34" charset="0"/>
            </a:endParaRPr>
          </a:p>
          <a:p>
            <a:endParaRPr lang="en-US" altLang="en-US" sz="13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32</a:t>
            </a:fld>
            <a:endParaRPr lang="en-US"/>
          </a:p>
        </p:txBody>
      </p:sp>
    </p:spTree>
    <p:extLst>
      <p:ext uri="{BB962C8B-B14F-4D97-AF65-F5344CB8AC3E}">
        <p14:creationId xmlns:p14="http://schemas.microsoft.com/office/powerpoint/2010/main" val="733501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altLang="en-US" sz="1300" dirty="0">
                <a:latin typeface="Arial" panose="020B0604020202020204" pitchFamily="34" charset="0"/>
                <a:cs typeface="Arial" panose="020B0604020202020204" pitchFamily="34" charset="0"/>
              </a:rPr>
              <a:t>Use the highest NA objective available.  Increasing NA increases resolution / sharpness and light gathering ability. </a:t>
            </a:r>
            <a:r>
              <a:rPr lang="en-US" altLang="en-US" sz="1300" dirty="0" smtClean="0">
                <a:latin typeface="Arial" panose="020B0604020202020204" pitchFamily="34" charset="0"/>
                <a:cs typeface="Arial" panose="020B0604020202020204" pitchFamily="34" charset="0"/>
              </a:rPr>
              <a:t> With higher NA generally comes</a:t>
            </a:r>
            <a:r>
              <a:rPr lang="en-US" altLang="en-US" sz="1300" baseline="0" dirty="0" smtClean="0">
                <a:latin typeface="Arial" panose="020B0604020202020204" pitchFamily="34" charset="0"/>
                <a:cs typeface="Arial" panose="020B0604020202020204" pitchFamily="34" charset="0"/>
              </a:rPr>
              <a:t> some form of immersion, and that helps with light gathering ability as well. </a:t>
            </a:r>
            <a:endParaRPr lang="en-US" altLang="en-US" sz="1300" dirty="0">
              <a:latin typeface="Arial" panose="020B0604020202020204" pitchFamily="34" charset="0"/>
              <a:cs typeface="Arial" panose="020B0604020202020204" pitchFamily="34" charset="0"/>
            </a:endParaRPr>
          </a:p>
          <a:p>
            <a:endParaRPr lang="en-US" altLang="en-US" sz="13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33</a:t>
            </a:fld>
            <a:endParaRPr lang="en-US"/>
          </a:p>
        </p:txBody>
      </p:sp>
    </p:spTree>
    <p:extLst>
      <p:ext uri="{BB962C8B-B14F-4D97-AF65-F5344CB8AC3E}">
        <p14:creationId xmlns:p14="http://schemas.microsoft.com/office/powerpoint/2010/main" val="232025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7</a:t>
            </a:fld>
            <a:endParaRPr lang="en-US"/>
          </a:p>
        </p:txBody>
      </p:sp>
    </p:spTree>
    <p:extLst>
      <p:ext uri="{BB962C8B-B14F-4D97-AF65-F5344CB8AC3E}">
        <p14:creationId xmlns:p14="http://schemas.microsoft.com/office/powerpoint/2010/main" val="19348944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300" dirty="0">
                <a:latin typeface="Arial" panose="020B0604020202020204" pitchFamily="34" charset="0"/>
                <a:cs typeface="Arial" panose="020B0604020202020204" pitchFamily="34" charset="0"/>
              </a:rPr>
              <a:t>Use confocal microscopy – the confocal pinhole only lets through the light from the Airy Disk, discarding light from the rest of the Airy pattern.  This removes blur and reduces the size of the point spread function by approximately 30%.  This reduction in PSF size gives better lateral (</a:t>
            </a:r>
            <a:r>
              <a:rPr lang="en-US" altLang="en-US" sz="1300" dirty="0" err="1">
                <a:latin typeface="Arial" panose="020B0604020202020204" pitchFamily="34" charset="0"/>
                <a:cs typeface="Arial" panose="020B0604020202020204" pitchFamily="34" charset="0"/>
              </a:rPr>
              <a:t>xy</a:t>
            </a:r>
            <a:r>
              <a:rPr lang="en-US" altLang="en-US" sz="1300" dirty="0">
                <a:latin typeface="Arial" panose="020B0604020202020204" pitchFamily="34" charset="0"/>
                <a:cs typeface="Arial" panose="020B0604020202020204" pitchFamily="34" charset="0"/>
              </a:rPr>
              <a:t>) and axial (z) resolution, allowing us to revise our Rayleigh criterion equation.  On the downside, 90% of the light coming from the sample is outside the Airy disk, so your sample appears dimmer without compensation in the form of more excitation light or longer exposure time.  </a:t>
            </a:r>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34</a:t>
            </a:fld>
            <a:endParaRPr lang="en-US"/>
          </a:p>
        </p:txBody>
      </p:sp>
    </p:spTree>
    <p:extLst>
      <p:ext uri="{BB962C8B-B14F-4D97-AF65-F5344CB8AC3E}">
        <p14:creationId xmlns:p14="http://schemas.microsoft.com/office/powerpoint/2010/main" val="1789692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300" dirty="0">
                <a:latin typeface="Arial" panose="020B0604020202020204" pitchFamily="34" charset="0"/>
                <a:cs typeface="Arial" panose="020B0604020202020204" pitchFamily="34" charset="0"/>
              </a:rPr>
              <a:t>Use confocal microscopy – the confocal pinhole only lets through the light from the Airy Disk, discarding light from the rest of the Airy pattern.  This removes blur and reduces the size of the point spread function by approximately 30%.  This reduction in PSF size gives better lateral (</a:t>
            </a:r>
            <a:r>
              <a:rPr lang="en-US" altLang="en-US" sz="1300" dirty="0" err="1">
                <a:latin typeface="Arial" panose="020B0604020202020204" pitchFamily="34" charset="0"/>
                <a:cs typeface="Arial" panose="020B0604020202020204" pitchFamily="34" charset="0"/>
              </a:rPr>
              <a:t>xy</a:t>
            </a:r>
            <a:r>
              <a:rPr lang="en-US" altLang="en-US" sz="1300" dirty="0">
                <a:latin typeface="Arial" panose="020B0604020202020204" pitchFamily="34" charset="0"/>
                <a:cs typeface="Arial" panose="020B0604020202020204" pitchFamily="34" charset="0"/>
              </a:rPr>
              <a:t>) and axial (z) resolution, allowing us to revise our Rayleigh criterion equation.  On the downside, 90% of the light coming from the sample is outside the Airy disk, so your sample appears dimmer without compensation in the form of more excitation light or longer exposure time.  </a:t>
            </a:r>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35</a:t>
            </a:fld>
            <a:endParaRPr lang="en-US"/>
          </a:p>
        </p:txBody>
      </p:sp>
    </p:spTree>
    <p:extLst>
      <p:ext uri="{BB962C8B-B14F-4D97-AF65-F5344CB8AC3E}">
        <p14:creationId xmlns:p14="http://schemas.microsoft.com/office/powerpoint/2010/main" val="40383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altLang="en-US" sz="1300" dirty="0">
                <a:latin typeface="Arial" panose="020B0604020202020204" pitchFamily="34" charset="0"/>
                <a:cs typeface="Arial" panose="020B0604020202020204" pitchFamily="34" charset="0"/>
              </a:rPr>
              <a:t>Use the highest NA objective available.  Increasing NA increases resolution / sharpness and light gathering ability. </a:t>
            </a:r>
            <a:r>
              <a:rPr lang="en-US" altLang="en-US" sz="1300" dirty="0" smtClean="0">
                <a:latin typeface="Arial" panose="020B0604020202020204" pitchFamily="34" charset="0"/>
                <a:cs typeface="Arial" panose="020B0604020202020204" pitchFamily="34" charset="0"/>
              </a:rPr>
              <a:t> With higher NA generally comes</a:t>
            </a:r>
            <a:r>
              <a:rPr lang="en-US" altLang="en-US" sz="1300" baseline="0" dirty="0" smtClean="0">
                <a:latin typeface="Arial" panose="020B0604020202020204" pitchFamily="34" charset="0"/>
                <a:cs typeface="Arial" panose="020B0604020202020204" pitchFamily="34" charset="0"/>
              </a:rPr>
              <a:t> some form of immersion, and that helps with light gathering ability as well. </a:t>
            </a:r>
            <a:endParaRPr lang="en-US" altLang="en-US" sz="1300" dirty="0">
              <a:latin typeface="Arial" panose="020B0604020202020204" pitchFamily="34" charset="0"/>
              <a:cs typeface="Arial" panose="020B0604020202020204" pitchFamily="34" charset="0"/>
            </a:endParaRPr>
          </a:p>
          <a:p>
            <a:endParaRPr lang="en-US" altLang="en-US" sz="13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36</a:t>
            </a:fld>
            <a:endParaRPr lang="en-US"/>
          </a:p>
        </p:txBody>
      </p:sp>
    </p:spTree>
    <p:extLst>
      <p:ext uri="{BB962C8B-B14F-4D97-AF65-F5344CB8AC3E}">
        <p14:creationId xmlns:p14="http://schemas.microsoft.com/office/powerpoint/2010/main" val="259262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38</a:t>
            </a:fld>
            <a:endParaRPr lang="en-US"/>
          </a:p>
        </p:txBody>
      </p:sp>
    </p:spTree>
    <p:extLst>
      <p:ext uri="{BB962C8B-B14F-4D97-AF65-F5344CB8AC3E}">
        <p14:creationId xmlns:p14="http://schemas.microsoft.com/office/powerpoint/2010/main" val="21336566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300" dirty="0">
                <a:latin typeface="Arial" panose="020B0604020202020204" pitchFamily="34" charset="0"/>
                <a:cs typeface="Arial" panose="020B0604020202020204" pitchFamily="34" charset="0"/>
              </a:rPr>
              <a:t>Use confocal microscopy – the confocal pinhole only lets through the light from the Airy Disk, discarding light from the rest of the Airy pattern.  This removes blur and reduces the size of the point spread function by approximately 30%.  This reduction in PSF size gives better lateral (</a:t>
            </a:r>
            <a:r>
              <a:rPr lang="en-US" altLang="en-US" sz="1300" dirty="0" err="1">
                <a:latin typeface="Arial" panose="020B0604020202020204" pitchFamily="34" charset="0"/>
                <a:cs typeface="Arial" panose="020B0604020202020204" pitchFamily="34" charset="0"/>
              </a:rPr>
              <a:t>xy</a:t>
            </a:r>
            <a:r>
              <a:rPr lang="en-US" altLang="en-US" sz="1300" dirty="0">
                <a:latin typeface="Arial" panose="020B0604020202020204" pitchFamily="34" charset="0"/>
                <a:cs typeface="Arial" panose="020B0604020202020204" pitchFamily="34" charset="0"/>
              </a:rPr>
              <a:t>) and axial (z) resolution, allowing us to revise our Rayleigh criterion equation.  On the downside, 90% of the light coming from the sample is outside the Airy disk, so your sample appears dimmer without compensation in the form of more excitation light or longer exposure time.  </a:t>
            </a:r>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39</a:t>
            </a:fld>
            <a:endParaRPr lang="en-US"/>
          </a:p>
        </p:txBody>
      </p:sp>
    </p:spTree>
    <p:extLst>
      <p:ext uri="{BB962C8B-B14F-4D97-AF65-F5344CB8AC3E}">
        <p14:creationId xmlns:p14="http://schemas.microsoft.com/office/powerpoint/2010/main" val="20095694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300" dirty="0">
                <a:latin typeface="Arial" panose="020B0604020202020204" pitchFamily="34" charset="0"/>
                <a:cs typeface="Arial" panose="020B0604020202020204" pitchFamily="34" charset="0"/>
              </a:rPr>
              <a:t>Use confocal microscopy – the confocal pinhole only lets through the light from the Airy Disk, discarding light from the rest of the Airy pattern.  This removes blur and reduces the size of the point spread function by approximately 30%.  This reduction in PSF size gives better lateral (</a:t>
            </a:r>
            <a:r>
              <a:rPr lang="en-US" altLang="en-US" sz="1300" dirty="0" err="1">
                <a:latin typeface="Arial" panose="020B0604020202020204" pitchFamily="34" charset="0"/>
                <a:cs typeface="Arial" panose="020B0604020202020204" pitchFamily="34" charset="0"/>
              </a:rPr>
              <a:t>xy</a:t>
            </a:r>
            <a:r>
              <a:rPr lang="en-US" altLang="en-US" sz="1300" dirty="0">
                <a:latin typeface="Arial" panose="020B0604020202020204" pitchFamily="34" charset="0"/>
                <a:cs typeface="Arial" panose="020B0604020202020204" pitchFamily="34" charset="0"/>
              </a:rPr>
              <a:t>) and axial (z) resolution, allowing us to revise our Rayleigh criterion equation.  On the downside, 90% of the light coming from the sample is outside the Airy disk, so your sample appears dimmer without compensation in the form of more excitation light or longer exposure time.  </a:t>
            </a:r>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40</a:t>
            </a:fld>
            <a:endParaRPr lang="en-US"/>
          </a:p>
        </p:txBody>
      </p:sp>
    </p:spTree>
    <p:extLst>
      <p:ext uri="{BB962C8B-B14F-4D97-AF65-F5344CB8AC3E}">
        <p14:creationId xmlns:p14="http://schemas.microsoft.com/office/powerpoint/2010/main" val="1079707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45</a:t>
            </a:fld>
            <a:endParaRPr lang="en-US"/>
          </a:p>
        </p:txBody>
      </p:sp>
    </p:spTree>
    <p:extLst>
      <p:ext uri="{BB962C8B-B14F-4D97-AF65-F5344CB8AC3E}">
        <p14:creationId xmlns:p14="http://schemas.microsoft.com/office/powerpoint/2010/main" val="4013335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51</a:t>
            </a:fld>
            <a:endParaRPr lang="en-US"/>
          </a:p>
        </p:txBody>
      </p:sp>
    </p:spTree>
    <p:extLst>
      <p:ext uri="{BB962C8B-B14F-4D97-AF65-F5344CB8AC3E}">
        <p14:creationId xmlns:p14="http://schemas.microsoft.com/office/powerpoint/2010/main" val="17901448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300" dirty="0">
                <a:latin typeface="Arial" panose="020B0604020202020204" pitchFamily="34" charset="0"/>
                <a:cs typeface="Arial" panose="020B0604020202020204" pitchFamily="34" charset="0"/>
              </a:rPr>
              <a:t>Use confocal microscopy – the confocal pinhole only lets through the light from the Airy Disk, discarding light from the rest of the Airy pattern.  This removes blur and reduces the size of the point spread function by approximately 30%.  This reduction in PSF size gives better lateral (</a:t>
            </a:r>
            <a:r>
              <a:rPr lang="en-US" altLang="en-US" sz="1300" dirty="0" err="1">
                <a:latin typeface="Arial" panose="020B0604020202020204" pitchFamily="34" charset="0"/>
                <a:cs typeface="Arial" panose="020B0604020202020204" pitchFamily="34" charset="0"/>
              </a:rPr>
              <a:t>xy</a:t>
            </a:r>
            <a:r>
              <a:rPr lang="en-US" altLang="en-US" sz="1300" dirty="0">
                <a:latin typeface="Arial" panose="020B0604020202020204" pitchFamily="34" charset="0"/>
                <a:cs typeface="Arial" panose="020B0604020202020204" pitchFamily="34" charset="0"/>
              </a:rPr>
              <a:t>) and axial (z) resolution, allowing us to revise our Rayleigh criterion equation.  On the downside, 90% of the light coming from the sample is outside the Airy disk, so your sample appears dimmer without compensation in the form of more excitation light or longer exposure time.  </a:t>
            </a:r>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52</a:t>
            </a:fld>
            <a:endParaRPr lang="en-US"/>
          </a:p>
        </p:txBody>
      </p:sp>
    </p:spTree>
    <p:extLst>
      <p:ext uri="{BB962C8B-B14F-4D97-AF65-F5344CB8AC3E}">
        <p14:creationId xmlns:p14="http://schemas.microsoft.com/office/powerpoint/2010/main" val="717075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300" dirty="0">
                <a:latin typeface="Arial" panose="020B0604020202020204" pitchFamily="34" charset="0"/>
                <a:cs typeface="Arial" panose="020B0604020202020204" pitchFamily="34" charset="0"/>
              </a:rPr>
              <a:t>Famous image from Rene Magritte. If it’s not a pipe, what is it?  It’s an IMAGE of a pipe.  Not the object itself but a representation of the object.</a:t>
            </a:r>
          </a:p>
          <a:p>
            <a:r>
              <a:rPr lang="en-US" altLang="en-US" sz="1300" dirty="0">
                <a:latin typeface="Arial" panose="020B0604020202020204" pitchFamily="34" charset="0"/>
                <a:cs typeface="Arial" panose="020B0604020202020204" pitchFamily="34" charset="0"/>
              </a:rPr>
              <a:t>It’s made of paint and brushstrokes instead of wood and tobacco and subject to the distortion and interpretation of the artist’s perspective. </a:t>
            </a:r>
          </a:p>
          <a:p>
            <a:endParaRPr lang="en-US" altLang="en-US" sz="1300" dirty="0">
              <a:latin typeface="Arial" panose="020B0604020202020204" pitchFamily="34" charset="0"/>
              <a:cs typeface="Arial" panose="020B0604020202020204" pitchFamily="34" charset="0"/>
            </a:endParaRPr>
          </a:p>
          <a:p>
            <a:r>
              <a:rPr lang="en-US" altLang="en-US" sz="1300" dirty="0">
                <a:latin typeface="Arial" panose="020B0604020202020204" pitchFamily="34" charset="0"/>
                <a:cs typeface="Arial" panose="020B0604020202020204" pitchFamily="34" charset="0"/>
              </a:rPr>
              <a:t>So we must remember that scientific images are, similarly, representations of their subjects. As representations they are distorted by the image capture device (telescope, microscope, camera, </a:t>
            </a:r>
            <a:r>
              <a:rPr lang="en-US" altLang="en-US" sz="1300" dirty="0" err="1">
                <a:latin typeface="Arial" panose="020B0604020202020204" pitchFamily="34" charset="0"/>
                <a:cs typeface="Arial" panose="020B0604020202020204" pitchFamily="34" charset="0"/>
              </a:rPr>
              <a:t>etc</a:t>
            </a:r>
            <a:r>
              <a:rPr lang="en-US" altLang="en-US" sz="1300" dirty="0">
                <a:latin typeface="Arial" panose="020B0604020202020204" pitchFamily="34" charset="0"/>
                <a:cs typeface="Arial" panose="020B0604020202020204" pitchFamily="34" charset="0"/>
              </a:rPr>
              <a:t>). The image of a point is not a point, it is a pattern of light called a point spread function (PSF).</a:t>
            </a:r>
          </a:p>
          <a:p>
            <a:endParaRPr lang="en-US" altLang="en-US" sz="13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8</a:t>
            </a:fld>
            <a:endParaRPr lang="en-US"/>
          </a:p>
        </p:txBody>
      </p:sp>
    </p:spTree>
    <p:extLst>
      <p:ext uri="{BB962C8B-B14F-4D97-AF65-F5344CB8AC3E}">
        <p14:creationId xmlns:p14="http://schemas.microsoft.com/office/powerpoint/2010/main" val="300590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300" dirty="0">
                <a:latin typeface="Arial" panose="020B0604020202020204" pitchFamily="34" charset="0"/>
                <a:cs typeface="Arial" panose="020B0604020202020204" pitchFamily="34" charset="0"/>
              </a:rPr>
              <a:t>Famous image from Rene Magritte. If it’s not a pipe, what is it?  It’s an IMAGE of a pipe.  Not the object itself but a representation of the object.</a:t>
            </a:r>
          </a:p>
          <a:p>
            <a:r>
              <a:rPr lang="en-US" altLang="en-US" sz="1300" dirty="0">
                <a:latin typeface="Arial" panose="020B0604020202020204" pitchFamily="34" charset="0"/>
                <a:cs typeface="Arial" panose="020B0604020202020204" pitchFamily="34" charset="0"/>
              </a:rPr>
              <a:t>It’s made of paint and brushstrokes instead of wood and tobacco and subject to the distortion and interpretation of the artist’s perspective. </a:t>
            </a:r>
          </a:p>
          <a:p>
            <a:endParaRPr lang="en-US" altLang="en-US" sz="1300" dirty="0">
              <a:latin typeface="Arial" panose="020B0604020202020204" pitchFamily="34" charset="0"/>
              <a:cs typeface="Arial" panose="020B0604020202020204" pitchFamily="34" charset="0"/>
            </a:endParaRPr>
          </a:p>
          <a:p>
            <a:r>
              <a:rPr lang="en-US" altLang="en-US" sz="1300" dirty="0">
                <a:latin typeface="Arial" panose="020B0604020202020204" pitchFamily="34" charset="0"/>
                <a:cs typeface="Arial" panose="020B0604020202020204" pitchFamily="34" charset="0"/>
              </a:rPr>
              <a:t>So we must remember that scientific images are, similarly, representations of their subjects. As representations they are distorted by the image capture device (telescope, microscope, camera, </a:t>
            </a:r>
            <a:r>
              <a:rPr lang="en-US" altLang="en-US" sz="1300" dirty="0" err="1">
                <a:latin typeface="Arial" panose="020B0604020202020204" pitchFamily="34" charset="0"/>
                <a:cs typeface="Arial" panose="020B0604020202020204" pitchFamily="34" charset="0"/>
              </a:rPr>
              <a:t>etc</a:t>
            </a:r>
            <a:r>
              <a:rPr lang="en-US" altLang="en-US" sz="1300" dirty="0">
                <a:latin typeface="Arial" panose="020B0604020202020204" pitchFamily="34" charset="0"/>
                <a:cs typeface="Arial" panose="020B0604020202020204" pitchFamily="34" charset="0"/>
              </a:rPr>
              <a:t>). The image of a point is not a point, it is a pattern of light called a point spread function (PSF).</a:t>
            </a:r>
          </a:p>
          <a:p>
            <a:endParaRPr lang="en-US" altLang="en-US" sz="13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9</a:t>
            </a:fld>
            <a:endParaRPr lang="en-US"/>
          </a:p>
        </p:txBody>
      </p:sp>
    </p:spTree>
    <p:extLst>
      <p:ext uri="{BB962C8B-B14F-4D97-AF65-F5344CB8AC3E}">
        <p14:creationId xmlns:p14="http://schemas.microsoft.com/office/powerpoint/2010/main" val="584714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300" dirty="0">
                <a:latin typeface="Arial" panose="020B0604020202020204" pitchFamily="34" charset="0"/>
                <a:cs typeface="Arial" panose="020B0604020202020204" pitchFamily="34" charset="0"/>
              </a:rPr>
              <a:t>Famous image from Rene Magritte. If it’s not a pipe, what is it?  It’s an IMAGE of a pipe.  Not the object itself but a representation of the object.</a:t>
            </a:r>
          </a:p>
          <a:p>
            <a:r>
              <a:rPr lang="en-US" altLang="en-US" sz="1300" dirty="0">
                <a:latin typeface="Arial" panose="020B0604020202020204" pitchFamily="34" charset="0"/>
                <a:cs typeface="Arial" panose="020B0604020202020204" pitchFamily="34" charset="0"/>
              </a:rPr>
              <a:t>It’s made of paint and brushstrokes instead of wood and tobacco and subject to the distortion and interpretation of the artist’s perspective. </a:t>
            </a:r>
          </a:p>
          <a:p>
            <a:endParaRPr lang="en-US" altLang="en-US" sz="1300" dirty="0">
              <a:latin typeface="Arial" panose="020B0604020202020204" pitchFamily="34" charset="0"/>
              <a:cs typeface="Arial" panose="020B0604020202020204" pitchFamily="34" charset="0"/>
            </a:endParaRPr>
          </a:p>
          <a:p>
            <a:r>
              <a:rPr lang="en-US" altLang="en-US" sz="1300" dirty="0">
                <a:latin typeface="Arial" panose="020B0604020202020204" pitchFamily="34" charset="0"/>
                <a:cs typeface="Arial" panose="020B0604020202020204" pitchFamily="34" charset="0"/>
              </a:rPr>
              <a:t>So we must remember that scientific images are, similarly, representations of their subjects. As representations they are distorted by the image capture device (telescope, microscope, camera, </a:t>
            </a:r>
            <a:r>
              <a:rPr lang="en-US" altLang="en-US" sz="1300" dirty="0" err="1">
                <a:latin typeface="Arial" panose="020B0604020202020204" pitchFamily="34" charset="0"/>
                <a:cs typeface="Arial" panose="020B0604020202020204" pitchFamily="34" charset="0"/>
              </a:rPr>
              <a:t>etc</a:t>
            </a:r>
            <a:r>
              <a:rPr lang="en-US" altLang="en-US" sz="1300" dirty="0">
                <a:latin typeface="Arial" panose="020B0604020202020204" pitchFamily="34" charset="0"/>
                <a:cs typeface="Arial" panose="020B0604020202020204" pitchFamily="34" charset="0"/>
              </a:rPr>
              <a:t>). The image of a point is not a point, it is a pattern of light called a point spread function (PSF).</a:t>
            </a:r>
          </a:p>
          <a:p>
            <a:endParaRPr lang="en-US" altLang="en-US" sz="13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10</a:t>
            </a:fld>
            <a:endParaRPr lang="en-US"/>
          </a:p>
        </p:txBody>
      </p:sp>
    </p:spTree>
    <p:extLst>
      <p:ext uri="{BB962C8B-B14F-4D97-AF65-F5344CB8AC3E}">
        <p14:creationId xmlns:p14="http://schemas.microsoft.com/office/powerpoint/2010/main" val="180689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300" dirty="0">
                <a:latin typeface="Arial" panose="020B0604020202020204" pitchFamily="34" charset="0"/>
                <a:cs typeface="Arial" panose="020B0604020202020204" pitchFamily="34" charset="0"/>
              </a:rPr>
              <a:t>If you were to draw a line across a PSF and plot the signal intensity as a function of distance, you would plot a representation of the Airy pattern.</a:t>
            </a:r>
          </a:p>
          <a:p>
            <a:endParaRPr lang="en-US" altLang="en-US" sz="1300" dirty="0">
              <a:latin typeface="Arial" panose="020B0604020202020204" pitchFamily="34" charset="0"/>
              <a:cs typeface="Arial" panose="020B0604020202020204" pitchFamily="34" charset="0"/>
            </a:endParaRPr>
          </a:p>
          <a:p>
            <a:r>
              <a:rPr lang="en-US" altLang="en-US" sz="1300" dirty="0">
                <a:latin typeface="Arial" panose="020B0604020202020204" pitchFamily="34" charset="0"/>
                <a:cs typeface="Arial" panose="020B0604020202020204" pitchFamily="34" charset="0"/>
              </a:rPr>
              <a:t>The bright, central portion of the Airy pattern is called the Airy disk.  </a:t>
            </a:r>
          </a:p>
          <a:p>
            <a:r>
              <a:rPr lang="en-US" altLang="en-US" sz="1300" dirty="0">
                <a:latin typeface="Arial" panose="020B0604020202020204" pitchFamily="34" charset="0"/>
                <a:cs typeface="Arial" panose="020B0604020202020204" pitchFamily="34" charset="0"/>
              </a:rPr>
              <a:t>  </a:t>
            </a:r>
          </a:p>
          <a:p>
            <a:r>
              <a:rPr lang="en-US" altLang="en-US" sz="1300" dirty="0">
                <a:latin typeface="Arial" panose="020B0604020202020204" pitchFamily="34" charset="0"/>
                <a:cs typeface="Arial" panose="020B0604020202020204" pitchFamily="34" charset="0"/>
              </a:rPr>
              <a:t>Measuring across the Airy disk at a point halfway to the maximum intensity gives the full width at half max (FWHM).  The smaller your FWHM, the better the resolution of your imaging system.</a:t>
            </a:r>
          </a:p>
          <a:p>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11</a:t>
            </a:fld>
            <a:endParaRPr lang="en-US"/>
          </a:p>
        </p:txBody>
      </p:sp>
    </p:spTree>
    <p:extLst>
      <p:ext uri="{BB962C8B-B14F-4D97-AF65-F5344CB8AC3E}">
        <p14:creationId xmlns:p14="http://schemas.microsoft.com/office/powerpoint/2010/main" val="2569499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300" dirty="0">
                <a:latin typeface="Arial" panose="020B0604020202020204" pitchFamily="34" charset="0"/>
                <a:cs typeface="Arial" panose="020B0604020202020204" pitchFamily="34" charset="0"/>
              </a:rPr>
              <a:t>If you were to draw a line across a PSF and plot the signal intensity as a function of distance, you would plot a representation of the Airy pattern.</a:t>
            </a:r>
          </a:p>
          <a:p>
            <a:endParaRPr lang="en-US" altLang="en-US" sz="1300" dirty="0">
              <a:latin typeface="Arial" panose="020B0604020202020204" pitchFamily="34" charset="0"/>
              <a:cs typeface="Arial" panose="020B0604020202020204" pitchFamily="34" charset="0"/>
            </a:endParaRPr>
          </a:p>
          <a:p>
            <a:r>
              <a:rPr lang="en-US" altLang="en-US" sz="1300" dirty="0">
                <a:latin typeface="Arial" panose="020B0604020202020204" pitchFamily="34" charset="0"/>
                <a:cs typeface="Arial" panose="020B0604020202020204" pitchFamily="34" charset="0"/>
              </a:rPr>
              <a:t>The bright, central portion of the Airy pattern is called the Airy disk.  </a:t>
            </a:r>
          </a:p>
          <a:p>
            <a:r>
              <a:rPr lang="en-US" altLang="en-US" sz="1300" dirty="0">
                <a:latin typeface="Arial" panose="020B0604020202020204" pitchFamily="34" charset="0"/>
                <a:cs typeface="Arial" panose="020B0604020202020204" pitchFamily="34" charset="0"/>
              </a:rPr>
              <a:t>  </a:t>
            </a:r>
          </a:p>
          <a:p>
            <a:r>
              <a:rPr lang="en-US" altLang="en-US" sz="1300" dirty="0">
                <a:latin typeface="Arial" panose="020B0604020202020204" pitchFamily="34" charset="0"/>
                <a:cs typeface="Arial" panose="020B0604020202020204" pitchFamily="34" charset="0"/>
              </a:rPr>
              <a:t>Measuring across the Airy disk at a point halfway to the maximum intensity gives the full width at half max (FWHM).  The smaller your FWHM, the better the resolution of your imaging system.</a:t>
            </a:r>
          </a:p>
          <a:p>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12</a:t>
            </a:fld>
            <a:endParaRPr lang="en-US"/>
          </a:p>
        </p:txBody>
      </p:sp>
    </p:spTree>
    <p:extLst>
      <p:ext uri="{BB962C8B-B14F-4D97-AF65-F5344CB8AC3E}">
        <p14:creationId xmlns:p14="http://schemas.microsoft.com/office/powerpoint/2010/main" val="1169008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l-GR" altLang="en-US" sz="1300" dirty="0">
                <a:latin typeface="Arial" panose="020B0604020202020204" pitchFamily="34" charset="0"/>
                <a:cs typeface="Arial" panose="020B0604020202020204" pitchFamily="34" charset="0"/>
              </a:rPr>
              <a:t>λ</a:t>
            </a:r>
            <a:r>
              <a:rPr lang="en-US" altLang="en-US" sz="1300" dirty="0">
                <a:latin typeface="Arial" panose="020B0604020202020204" pitchFamily="34" charset="0"/>
                <a:cs typeface="Arial" panose="020B0604020202020204" pitchFamily="34" charset="0"/>
              </a:rPr>
              <a:t> is the wavelength of light used for imaging, typically between 400 and 800nm</a:t>
            </a:r>
          </a:p>
          <a:p>
            <a:pPr fontAlgn="ctr"/>
            <a:r>
              <a:rPr lang="en-US" altLang="en-US" sz="1300" dirty="0">
                <a:latin typeface="Arial" panose="020B0604020202020204" pitchFamily="34" charset="0"/>
                <a:cs typeface="Arial" panose="020B0604020202020204" pitchFamily="34" charset="0"/>
              </a:rPr>
              <a:t> </a:t>
            </a:r>
          </a:p>
          <a:p>
            <a:pPr fontAlgn="ctr"/>
            <a:r>
              <a:rPr lang="en-US" altLang="en-US" sz="1300" dirty="0">
                <a:latin typeface="Arial" panose="020B0604020202020204" pitchFamily="34" charset="0"/>
                <a:cs typeface="Arial" panose="020B0604020202020204" pitchFamily="34" charset="0"/>
              </a:rPr>
              <a:t>NA is the numerical aperture of the objective, typically between 0.1 and 1.45.  NA is a measure of resolving power of the microscope and also a measure of light gathering capability.  </a:t>
            </a:r>
            <a:r>
              <a:rPr lang="en-US" sz="1300" b="1" dirty="0"/>
              <a:t>                </a:t>
            </a:r>
          </a:p>
          <a:p>
            <a:endParaRPr lang="en-US" altLang="en-US" sz="1300" dirty="0">
              <a:latin typeface="Arial" panose="020B0604020202020204" pitchFamily="34" charset="0"/>
              <a:cs typeface="Arial" panose="020B0604020202020204" pitchFamily="34" charset="0"/>
            </a:endParaRPr>
          </a:p>
          <a:p>
            <a:r>
              <a:rPr lang="en-US" altLang="en-US" sz="1300" dirty="0">
                <a:latin typeface="Arial" panose="020B0604020202020204" pitchFamily="34" charset="0"/>
                <a:cs typeface="Arial" panose="020B0604020202020204" pitchFamily="34" charset="0"/>
              </a:rPr>
              <a:t>For practical purposes, the higher the NA, the better the resolution and the greater the light gathering power.  </a:t>
            </a:r>
          </a:p>
          <a:p>
            <a:endParaRPr lang="en-US" dirty="0"/>
          </a:p>
        </p:txBody>
      </p:sp>
      <p:sp>
        <p:nvSpPr>
          <p:cNvPr id="4" name="Slide Number Placeholder 3"/>
          <p:cNvSpPr>
            <a:spLocks noGrp="1"/>
          </p:cNvSpPr>
          <p:nvPr>
            <p:ph type="sldNum" sz="quarter" idx="10"/>
          </p:nvPr>
        </p:nvSpPr>
        <p:spPr/>
        <p:txBody>
          <a:bodyPr/>
          <a:lstStyle/>
          <a:p>
            <a:pPr>
              <a:defRPr/>
            </a:pPr>
            <a:fld id="{04A28FAD-1A04-4EAE-865A-5A4E13BD9975}" type="slidenum">
              <a:rPr lang="en-US" smtClean="0"/>
              <a:pPr>
                <a:defRPr/>
              </a:pPr>
              <a:t>13</a:t>
            </a:fld>
            <a:endParaRPr lang="en-US"/>
          </a:p>
        </p:txBody>
      </p:sp>
    </p:spTree>
    <p:extLst>
      <p:ext uri="{BB962C8B-B14F-4D97-AF65-F5344CB8AC3E}">
        <p14:creationId xmlns:p14="http://schemas.microsoft.com/office/powerpoint/2010/main" val="1375041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2AA7E6B-9E48-4D7B-AE50-CF1166EAED8B}" type="datetimeFigureOut">
              <a:rPr lang="en-US"/>
              <a:pPr>
                <a:defRPr/>
              </a:pPr>
              <a:t>5/10/19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B1D7EAE-39FA-41E5-8134-ED16D9D4603F}" type="slidenum">
              <a:rPr lang="en-US"/>
              <a:pPr>
                <a:defRPr/>
              </a:pPr>
              <a:t>‹#›</a:t>
            </a:fld>
            <a:endParaRPr lang="en-US"/>
          </a:p>
        </p:txBody>
      </p:sp>
    </p:spTree>
    <p:extLst>
      <p:ext uri="{BB962C8B-B14F-4D97-AF65-F5344CB8AC3E}">
        <p14:creationId xmlns:p14="http://schemas.microsoft.com/office/powerpoint/2010/main" val="1646790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8AAB915-5790-48C3-B81C-E7BA8252B70B}" type="datetimeFigureOut">
              <a:rPr lang="en-US"/>
              <a:pPr>
                <a:defRPr/>
              </a:pPr>
              <a:t>5/10/19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C0025C6-405A-47F2-8638-4405C085DDD4}" type="slidenum">
              <a:rPr lang="en-US"/>
              <a:pPr>
                <a:defRPr/>
              </a:pPr>
              <a:t>‹#›</a:t>
            </a:fld>
            <a:endParaRPr lang="en-US"/>
          </a:p>
        </p:txBody>
      </p:sp>
    </p:spTree>
    <p:extLst>
      <p:ext uri="{BB962C8B-B14F-4D97-AF65-F5344CB8AC3E}">
        <p14:creationId xmlns:p14="http://schemas.microsoft.com/office/powerpoint/2010/main" val="843465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6130929-8912-4617-9069-495B20025FDF}" type="datetimeFigureOut">
              <a:rPr lang="en-US"/>
              <a:pPr>
                <a:defRPr/>
              </a:pPr>
              <a:t>5/10/19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263B587-7CE7-4E49-BA6F-7D386551C60F}" type="slidenum">
              <a:rPr lang="en-US"/>
              <a:pPr>
                <a:defRPr/>
              </a:pPr>
              <a:t>‹#›</a:t>
            </a:fld>
            <a:endParaRPr lang="en-US"/>
          </a:p>
        </p:txBody>
      </p:sp>
    </p:spTree>
    <p:extLst>
      <p:ext uri="{BB962C8B-B14F-4D97-AF65-F5344CB8AC3E}">
        <p14:creationId xmlns:p14="http://schemas.microsoft.com/office/powerpoint/2010/main" val="1834837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2119313" y="1404938"/>
            <a:ext cx="4905375" cy="2063750"/>
          </a:xfrm>
          <a:prstGeom prst="rect">
            <a:avLst/>
          </a:prstGeom>
        </p:spPr>
        <p:txBody>
          <a:bodyPr anchor="b"/>
          <a:lstStyle/>
          <a:p>
            <a:r>
              <a:t>Title Text</a:t>
            </a:r>
          </a:p>
        </p:txBody>
      </p:sp>
      <p:sp>
        <p:nvSpPr>
          <p:cNvPr id="12" name="Shape 12"/>
          <p:cNvSpPr>
            <a:spLocks noGrp="1"/>
          </p:cNvSpPr>
          <p:nvPr>
            <p:ph type="body" sz="quarter" idx="1"/>
          </p:nvPr>
        </p:nvSpPr>
        <p:spPr>
          <a:xfrm>
            <a:off x="2119313" y="3524250"/>
            <a:ext cx="4905375" cy="706438"/>
          </a:xfrm>
          <a:prstGeom prst="rect">
            <a:avLst/>
          </a:prstGeom>
        </p:spPr>
        <p:txBody>
          <a:bodyPr anchor="t"/>
          <a:lstStyle>
            <a:lvl1pPr marL="0" indent="0" algn="ctr">
              <a:spcBef>
                <a:spcPts val="0"/>
              </a:spcBef>
              <a:buSzTx/>
              <a:buNone/>
              <a:defRPr sz="1575"/>
            </a:lvl1pPr>
            <a:lvl2pPr marL="0" indent="85725" algn="ctr">
              <a:spcBef>
                <a:spcPts val="0"/>
              </a:spcBef>
              <a:buSzTx/>
              <a:buNone/>
              <a:defRPr sz="1575"/>
            </a:lvl2pPr>
            <a:lvl3pPr marL="0" indent="171450" algn="ctr">
              <a:spcBef>
                <a:spcPts val="0"/>
              </a:spcBef>
              <a:buSzTx/>
              <a:buNone/>
              <a:defRPr sz="1575"/>
            </a:lvl3pPr>
            <a:lvl4pPr marL="0" indent="257175" algn="ctr">
              <a:spcBef>
                <a:spcPts val="0"/>
              </a:spcBef>
              <a:buSzTx/>
              <a:buNone/>
              <a:defRPr sz="1575"/>
            </a:lvl4pPr>
            <a:lvl5pPr marL="0" indent="342900" algn="ctr">
              <a:spcBef>
                <a:spcPts val="0"/>
              </a:spcBef>
              <a:buSzTx/>
              <a:buNone/>
              <a:defRPr sz="1575"/>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xfrm>
            <a:off x="4433570" y="6163469"/>
            <a:ext cx="251672" cy="255198"/>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sz="half" idx="13"/>
          </p:nvPr>
        </p:nvSpPr>
        <p:spPr>
          <a:xfrm>
            <a:off x="2277070" y="777875"/>
            <a:ext cx="4583907" cy="3698876"/>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2119313" y="4579938"/>
            <a:ext cx="4905375" cy="889000"/>
          </a:xfrm>
          <a:prstGeom prst="rect">
            <a:avLst/>
          </a:prstGeom>
        </p:spPr>
        <p:txBody>
          <a:bodyPr anchor="b"/>
          <a:lstStyle/>
          <a:p>
            <a:r>
              <a:t>Title Text</a:t>
            </a:r>
          </a:p>
        </p:txBody>
      </p:sp>
      <p:sp>
        <p:nvSpPr>
          <p:cNvPr id="22" name="Shape 22"/>
          <p:cNvSpPr>
            <a:spLocks noGrp="1"/>
          </p:cNvSpPr>
          <p:nvPr>
            <p:ph type="body" sz="quarter" idx="1"/>
          </p:nvPr>
        </p:nvSpPr>
        <p:spPr>
          <a:xfrm>
            <a:off x="2119313" y="5500688"/>
            <a:ext cx="4905375" cy="706438"/>
          </a:xfrm>
          <a:prstGeom prst="rect">
            <a:avLst/>
          </a:prstGeom>
        </p:spPr>
        <p:txBody>
          <a:bodyPr anchor="t"/>
          <a:lstStyle>
            <a:lvl1pPr marL="0" indent="0" algn="ctr">
              <a:spcBef>
                <a:spcPts val="0"/>
              </a:spcBef>
              <a:buSzTx/>
              <a:buNone/>
              <a:defRPr sz="1575"/>
            </a:lvl1pPr>
            <a:lvl2pPr marL="0" indent="85725" algn="ctr">
              <a:spcBef>
                <a:spcPts val="0"/>
              </a:spcBef>
              <a:buSzTx/>
              <a:buNone/>
              <a:defRPr sz="1575"/>
            </a:lvl2pPr>
            <a:lvl3pPr marL="0" indent="171450" algn="ctr">
              <a:spcBef>
                <a:spcPts val="0"/>
              </a:spcBef>
              <a:buSzTx/>
              <a:buNone/>
              <a:defRPr sz="1575"/>
            </a:lvl3pPr>
            <a:lvl4pPr marL="0" indent="257175" algn="ctr">
              <a:spcBef>
                <a:spcPts val="0"/>
              </a:spcBef>
              <a:buSzTx/>
              <a:buNone/>
              <a:defRPr sz="1575"/>
            </a:lvl4pPr>
            <a:lvl5pPr marL="0" indent="342900" algn="ctr">
              <a:spcBef>
                <a:spcPts val="0"/>
              </a:spcBef>
              <a:buSzTx/>
              <a:buNone/>
              <a:defRPr sz="1575"/>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4484575" y="6159500"/>
            <a:ext cx="251672" cy="255198"/>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2119313" y="2397125"/>
            <a:ext cx="4905375" cy="2063750"/>
          </a:xfrm>
          <a:prstGeom prst="rect">
            <a:avLst/>
          </a:prstGeom>
        </p:spPr>
        <p:txBody>
          <a:bodyPr/>
          <a:lstStyle/>
          <a:p>
            <a:r>
              <a:t>Title Text</a:t>
            </a:r>
          </a:p>
        </p:txBody>
      </p:sp>
      <p:sp>
        <p:nvSpPr>
          <p:cNvPr id="31" name="Shape 31"/>
          <p:cNvSpPr>
            <a:spLocks noGrp="1"/>
          </p:cNvSpPr>
          <p:nvPr>
            <p:ph type="sldNum" sz="quarter" idx="2"/>
          </p:nvPr>
        </p:nvSpPr>
        <p:spPr>
          <a:xfrm>
            <a:off x="4433570" y="6163469"/>
            <a:ext cx="251672" cy="255198"/>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4673203" y="777875"/>
            <a:ext cx="2500313" cy="5143501"/>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1970484" y="777875"/>
            <a:ext cx="2500313" cy="2492376"/>
          </a:xfrm>
          <a:prstGeom prst="rect">
            <a:avLst/>
          </a:prstGeom>
        </p:spPr>
        <p:txBody>
          <a:bodyPr anchor="b"/>
          <a:lstStyle>
            <a:lvl1pPr>
              <a:defRPr sz="3075"/>
            </a:lvl1pPr>
          </a:lstStyle>
          <a:p>
            <a:r>
              <a:t>Title Text</a:t>
            </a:r>
          </a:p>
        </p:txBody>
      </p:sp>
      <p:sp>
        <p:nvSpPr>
          <p:cNvPr id="40" name="Shape 40"/>
          <p:cNvSpPr>
            <a:spLocks noGrp="1"/>
          </p:cNvSpPr>
          <p:nvPr>
            <p:ph type="body" sz="quarter" idx="1"/>
          </p:nvPr>
        </p:nvSpPr>
        <p:spPr>
          <a:xfrm>
            <a:off x="1970484" y="3357563"/>
            <a:ext cx="2500313" cy="2563813"/>
          </a:xfrm>
          <a:prstGeom prst="rect">
            <a:avLst/>
          </a:prstGeom>
        </p:spPr>
        <p:txBody>
          <a:bodyPr anchor="t"/>
          <a:lstStyle>
            <a:lvl1pPr marL="0" indent="0" algn="ctr">
              <a:spcBef>
                <a:spcPts val="0"/>
              </a:spcBef>
              <a:buSzTx/>
              <a:buNone/>
              <a:defRPr sz="1575"/>
            </a:lvl1pPr>
            <a:lvl2pPr marL="0" indent="85725" algn="ctr">
              <a:spcBef>
                <a:spcPts val="0"/>
              </a:spcBef>
              <a:buSzTx/>
              <a:buNone/>
              <a:defRPr sz="1575"/>
            </a:lvl2pPr>
            <a:lvl3pPr marL="0" indent="171450" algn="ctr">
              <a:spcBef>
                <a:spcPts val="0"/>
              </a:spcBef>
              <a:buSzTx/>
              <a:buNone/>
              <a:defRPr sz="1575"/>
            </a:lvl3pPr>
            <a:lvl4pPr marL="0" indent="257175" algn="ctr">
              <a:spcBef>
                <a:spcPts val="0"/>
              </a:spcBef>
              <a:buSzTx/>
              <a:buNone/>
              <a:defRPr sz="1575"/>
            </a:lvl4pPr>
            <a:lvl5pPr marL="0" indent="342900" algn="ctr">
              <a:spcBef>
                <a:spcPts val="0"/>
              </a:spcBef>
              <a:buSzTx/>
              <a:buNone/>
              <a:defRPr sz="1575"/>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xfrm>
            <a:off x="4433570" y="6163469"/>
            <a:ext cx="251672" cy="255198"/>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xfrm>
            <a:off x="4433570" y="6163469"/>
            <a:ext cx="251672" cy="255198"/>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sz="half" idx="1"/>
          </p:nvPr>
        </p:nvSpPr>
        <p:spPr>
          <a:xfrm>
            <a:off x="1970485" y="2008188"/>
            <a:ext cx="5203031" cy="3929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xfrm>
            <a:off x="4433570" y="6163469"/>
            <a:ext cx="251672" cy="255198"/>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quarter" idx="13"/>
          </p:nvPr>
        </p:nvSpPr>
        <p:spPr>
          <a:xfrm>
            <a:off x="4673203" y="2008188"/>
            <a:ext cx="2500313" cy="3929063"/>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quarter" idx="1"/>
          </p:nvPr>
        </p:nvSpPr>
        <p:spPr>
          <a:xfrm>
            <a:off x="1970484" y="2008188"/>
            <a:ext cx="2500313" cy="3929063"/>
          </a:xfrm>
          <a:prstGeom prst="rect">
            <a:avLst/>
          </a:prstGeom>
        </p:spPr>
        <p:txBody>
          <a:bodyPr/>
          <a:lstStyle>
            <a:lvl1pPr marL="165327" indent="-165327">
              <a:spcBef>
                <a:spcPts val="1688"/>
              </a:spcBef>
              <a:defRPr sz="1350"/>
            </a:lvl1pPr>
            <a:lvl2pPr marL="293914" indent="-165327">
              <a:spcBef>
                <a:spcPts val="1688"/>
              </a:spcBef>
              <a:defRPr sz="1350"/>
            </a:lvl2pPr>
            <a:lvl3pPr marL="422502" indent="-165327">
              <a:spcBef>
                <a:spcPts val="1688"/>
              </a:spcBef>
              <a:defRPr sz="1350"/>
            </a:lvl3pPr>
            <a:lvl4pPr marL="551089" indent="-165327">
              <a:spcBef>
                <a:spcPts val="1688"/>
              </a:spcBef>
              <a:defRPr sz="1350"/>
            </a:lvl4pPr>
            <a:lvl5pPr marL="679677" indent="-165327">
              <a:spcBef>
                <a:spcPts val="1688"/>
              </a:spcBef>
              <a:defRPr sz="1350"/>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xfrm>
            <a:off x="4433570" y="6163469"/>
            <a:ext cx="251672" cy="255198"/>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xfrm>
            <a:off x="4433570" y="6163469"/>
            <a:ext cx="251672" cy="255198"/>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D1128C3-AC26-4E9C-B295-959B97569C5F}" type="datetimeFigureOut">
              <a:rPr lang="en-US"/>
              <a:pPr>
                <a:defRPr/>
              </a:pPr>
              <a:t>5/10/19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B21D3D5-9A96-4CC3-8BE7-1BD1B2A02FBF}" type="slidenum">
              <a:rPr lang="en-US"/>
              <a:pPr>
                <a:defRPr/>
              </a:pPr>
              <a:t>‹#›</a:t>
            </a:fld>
            <a:endParaRPr lang="en-US"/>
          </a:p>
        </p:txBody>
      </p:sp>
    </p:spTree>
    <p:extLst>
      <p:ext uri="{BB962C8B-B14F-4D97-AF65-F5344CB8AC3E}">
        <p14:creationId xmlns:p14="http://schemas.microsoft.com/office/powerpoint/2010/main" val="21137071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4673203" y="3563937"/>
            <a:ext cx="2500313" cy="2357438"/>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4676118" y="936625"/>
            <a:ext cx="2500313" cy="2357438"/>
          </a:xfrm>
          <a:prstGeom prst="rect">
            <a:avLst/>
          </a:prstGeom>
        </p:spPr>
        <p:txBody>
          <a:bodyPr lIns="91439" tIns="45719" rIns="91439" bIns="45719" anchor="t">
            <a:noAutofit/>
          </a:bodyPr>
          <a:lstStyle/>
          <a:p>
            <a:endParaRPr/>
          </a:p>
        </p:txBody>
      </p:sp>
      <p:sp>
        <p:nvSpPr>
          <p:cNvPr id="85" name="Shape 85"/>
          <p:cNvSpPr>
            <a:spLocks noGrp="1"/>
          </p:cNvSpPr>
          <p:nvPr>
            <p:ph type="pic" sz="quarter" idx="15"/>
          </p:nvPr>
        </p:nvSpPr>
        <p:spPr>
          <a:xfrm>
            <a:off x="1970485" y="936625"/>
            <a:ext cx="2500313" cy="4984751"/>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xfrm>
            <a:off x="4433570" y="6163469"/>
            <a:ext cx="251672" cy="255198"/>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2119313" y="4357688"/>
            <a:ext cx="4905375" cy="301365"/>
          </a:xfrm>
          <a:prstGeom prst="rect">
            <a:avLst/>
          </a:prstGeom>
        </p:spPr>
        <p:txBody>
          <a:bodyPr anchor="t">
            <a:spAutoFit/>
          </a:bodyPr>
          <a:lstStyle>
            <a:lvl1pPr marL="0" indent="0" algn="ctr">
              <a:spcBef>
                <a:spcPts val="0"/>
              </a:spcBef>
              <a:buSzTx/>
              <a:buNone/>
              <a:defRPr sz="1125"/>
            </a:lvl1pPr>
          </a:lstStyle>
          <a:p>
            <a:r>
              <a:t>–Johnny Appleseed</a:t>
            </a:r>
          </a:p>
        </p:txBody>
      </p:sp>
      <p:sp>
        <p:nvSpPr>
          <p:cNvPr id="94" name="Shape 94"/>
          <p:cNvSpPr>
            <a:spLocks noGrp="1"/>
          </p:cNvSpPr>
          <p:nvPr>
            <p:ph type="body" sz="quarter" idx="14"/>
          </p:nvPr>
        </p:nvSpPr>
        <p:spPr>
          <a:xfrm>
            <a:off x="2119313" y="3053923"/>
            <a:ext cx="4905375" cy="416781"/>
          </a:xfrm>
          <a:prstGeom prst="rect">
            <a:avLst/>
          </a:prstGeom>
        </p:spPr>
        <p:txBody>
          <a:bodyPr>
            <a:spAutoFit/>
          </a:bodyPr>
          <a:lstStyle>
            <a:lvl1pPr marL="0" indent="0" algn="ctr">
              <a:spcBef>
                <a:spcPts val="0"/>
              </a:spcBef>
              <a:buSzTx/>
              <a:buNone/>
              <a:defRPr sz="1875"/>
            </a:lvl1pPr>
          </a:lstStyle>
          <a:p>
            <a:r>
              <a:t>“Type a quote here.” </a:t>
            </a:r>
          </a:p>
        </p:txBody>
      </p:sp>
      <p:sp>
        <p:nvSpPr>
          <p:cNvPr id="95" name="Shape 95"/>
          <p:cNvSpPr>
            <a:spLocks noGrp="1"/>
          </p:cNvSpPr>
          <p:nvPr>
            <p:ph type="sldNum" sz="quarter" idx="2"/>
          </p:nvPr>
        </p:nvSpPr>
        <p:spPr>
          <a:xfrm>
            <a:off x="4433570" y="6163469"/>
            <a:ext cx="251672" cy="255198"/>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1524000" y="381000"/>
            <a:ext cx="6096000" cy="6096001"/>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xfrm>
            <a:off x="4433570" y="6163469"/>
            <a:ext cx="251672" cy="255198"/>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xfrm>
            <a:off x="4433570" y="6163469"/>
            <a:ext cx="251672" cy="255198"/>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7" name="Shape 117"/>
          <p:cNvSpPr>
            <a:spLocks noGrp="1"/>
          </p:cNvSpPr>
          <p:nvPr>
            <p:ph type="title"/>
          </p:nvPr>
        </p:nvSpPr>
        <p:spPr>
          <a:xfrm>
            <a:off x="1657350" y="2130425"/>
            <a:ext cx="5829300" cy="1470025"/>
          </a:xfrm>
          <a:prstGeom prst="rect">
            <a:avLst/>
          </a:prstGeom>
        </p:spPr>
        <p:txBody>
          <a:bodyPr lIns="91439" tIns="91439" rIns="91439" bIns="91439"/>
          <a:lstStyle>
            <a:lvl1pPr defTabSz="342900">
              <a:defRPr sz="3300">
                <a:latin typeface="Calibri"/>
                <a:ea typeface="Calibri"/>
                <a:cs typeface="Calibri"/>
                <a:sym typeface="Calibri"/>
              </a:defRPr>
            </a:lvl1pPr>
          </a:lstStyle>
          <a:p>
            <a:r>
              <a:t>Title Text</a:t>
            </a:r>
          </a:p>
        </p:txBody>
      </p:sp>
      <p:sp>
        <p:nvSpPr>
          <p:cNvPr id="118" name="Shape 118"/>
          <p:cNvSpPr>
            <a:spLocks noGrp="1"/>
          </p:cNvSpPr>
          <p:nvPr>
            <p:ph type="body" sz="quarter" idx="1"/>
          </p:nvPr>
        </p:nvSpPr>
        <p:spPr>
          <a:xfrm>
            <a:off x="2171700" y="3886200"/>
            <a:ext cx="4800600" cy="1752600"/>
          </a:xfrm>
          <a:prstGeom prst="rect">
            <a:avLst/>
          </a:prstGeom>
        </p:spPr>
        <p:txBody>
          <a:bodyPr lIns="91439" tIns="91439" rIns="91439" bIns="91439" anchor="t"/>
          <a:lstStyle>
            <a:lvl1pPr marL="0" indent="0" algn="ctr" defTabSz="342900">
              <a:spcBef>
                <a:spcPts val="563"/>
              </a:spcBef>
              <a:buSzTx/>
              <a:buNone/>
              <a:defRPr sz="2400">
                <a:solidFill>
                  <a:srgbClr val="888888"/>
                </a:solidFill>
                <a:latin typeface="Calibri"/>
                <a:ea typeface="Calibri"/>
                <a:cs typeface="Calibri"/>
                <a:sym typeface="Calibri"/>
              </a:defRPr>
            </a:lvl1pPr>
            <a:lvl2pPr marL="0" indent="171450" algn="ctr" defTabSz="342900">
              <a:spcBef>
                <a:spcPts val="563"/>
              </a:spcBef>
              <a:buSzTx/>
              <a:buNone/>
              <a:defRPr sz="2400">
                <a:solidFill>
                  <a:srgbClr val="888888"/>
                </a:solidFill>
                <a:latin typeface="Calibri"/>
                <a:ea typeface="Calibri"/>
                <a:cs typeface="Calibri"/>
                <a:sym typeface="Calibri"/>
              </a:defRPr>
            </a:lvl2pPr>
            <a:lvl3pPr marL="0" indent="342900" algn="ctr" defTabSz="342900">
              <a:spcBef>
                <a:spcPts val="563"/>
              </a:spcBef>
              <a:buSzTx/>
              <a:buNone/>
              <a:defRPr sz="2400">
                <a:solidFill>
                  <a:srgbClr val="888888"/>
                </a:solidFill>
                <a:latin typeface="Calibri"/>
                <a:ea typeface="Calibri"/>
                <a:cs typeface="Calibri"/>
                <a:sym typeface="Calibri"/>
              </a:defRPr>
            </a:lvl3pPr>
            <a:lvl4pPr marL="0" indent="514350" algn="ctr" defTabSz="342900">
              <a:spcBef>
                <a:spcPts val="563"/>
              </a:spcBef>
              <a:buSzTx/>
              <a:buNone/>
              <a:defRPr sz="2400">
                <a:solidFill>
                  <a:srgbClr val="888888"/>
                </a:solidFill>
                <a:latin typeface="Calibri"/>
                <a:ea typeface="Calibri"/>
                <a:cs typeface="Calibri"/>
                <a:sym typeface="Calibri"/>
              </a:defRPr>
            </a:lvl4pPr>
            <a:lvl5pPr marL="0" indent="685800" algn="ctr" defTabSz="342900">
              <a:spcBef>
                <a:spcPts val="563"/>
              </a:spcBef>
              <a:buSzTx/>
              <a:buNone/>
              <a:defRPr sz="24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9" name="Shape 119"/>
          <p:cNvSpPr>
            <a:spLocks noGrp="1"/>
          </p:cNvSpPr>
          <p:nvPr>
            <p:ph type="sldNum" sz="quarter" idx="2"/>
          </p:nvPr>
        </p:nvSpPr>
        <p:spPr>
          <a:xfrm>
            <a:off x="7338783" y="6377332"/>
            <a:ext cx="319317" cy="323163"/>
          </a:xfrm>
          <a:prstGeom prst="rect">
            <a:avLst/>
          </a:prstGeom>
        </p:spPr>
        <p:txBody>
          <a:bodyPr lIns="91439" tIns="91439" rIns="91439" bIns="91439" anchor="ctr"/>
          <a:lstStyle>
            <a:lvl1pPr algn="r" defTabSz="342900">
              <a:defRPr sz="900">
                <a:solidFill>
                  <a:srgbClr val="888888"/>
                </a:solidFill>
                <a:latin typeface="Calibri"/>
                <a:ea typeface="Calibri"/>
                <a:cs typeface="Calibri"/>
                <a:sym typeface="Calibri"/>
              </a:defRPr>
            </a:lvl1pPr>
          </a:lstStyle>
          <a:p>
            <a:fld id="{86CB4B4D-7CA3-9044-876B-883B54F8677D}" type="slidenum">
              <a:rPr/>
              <a:pPr/>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26" name="Shape 126"/>
          <p:cNvSpPr>
            <a:spLocks noGrp="1"/>
          </p:cNvSpPr>
          <p:nvPr>
            <p:ph type="title"/>
          </p:nvPr>
        </p:nvSpPr>
        <p:spPr>
          <a:xfrm>
            <a:off x="1485900" y="274638"/>
            <a:ext cx="6172200" cy="1143001"/>
          </a:xfrm>
          <a:prstGeom prst="rect">
            <a:avLst/>
          </a:prstGeom>
        </p:spPr>
        <p:txBody>
          <a:bodyPr lIns="91439" tIns="91439" rIns="91439" bIns="91439"/>
          <a:lstStyle>
            <a:lvl1pPr defTabSz="342900">
              <a:defRPr sz="3300">
                <a:latin typeface="Calibri"/>
                <a:ea typeface="Calibri"/>
                <a:cs typeface="Calibri"/>
                <a:sym typeface="Calibri"/>
              </a:defRPr>
            </a:lvl1pPr>
          </a:lstStyle>
          <a:p>
            <a:r>
              <a:t>Title Text</a:t>
            </a:r>
          </a:p>
        </p:txBody>
      </p:sp>
      <p:sp>
        <p:nvSpPr>
          <p:cNvPr id="127" name="Shape 127"/>
          <p:cNvSpPr>
            <a:spLocks noGrp="1"/>
          </p:cNvSpPr>
          <p:nvPr>
            <p:ph type="body" idx="1"/>
          </p:nvPr>
        </p:nvSpPr>
        <p:spPr>
          <a:xfrm>
            <a:off x="1485900" y="1600200"/>
            <a:ext cx="6172200" cy="4525963"/>
          </a:xfrm>
          <a:prstGeom prst="rect">
            <a:avLst/>
          </a:prstGeom>
        </p:spPr>
        <p:txBody>
          <a:bodyPr lIns="91439" tIns="91439" rIns="91439" bIns="91439" anchor="t"/>
          <a:lstStyle>
            <a:lvl1pPr marL="257175" indent="-257175" defTabSz="342900">
              <a:spcBef>
                <a:spcPts val="563"/>
              </a:spcBef>
              <a:buSzPct val="100000"/>
              <a:buFont typeface="Arial"/>
              <a:defRPr sz="2400">
                <a:solidFill>
                  <a:srgbClr val="FFFFFF"/>
                </a:solidFill>
                <a:latin typeface="Calibri"/>
                <a:ea typeface="Calibri"/>
                <a:cs typeface="Calibri"/>
                <a:sym typeface="Calibri"/>
              </a:defRPr>
            </a:lvl1pPr>
            <a:lvl2pPr marL="416378" indent="-244928" defTabSz="342900">
              <a:spcBef>
                <a:spcPts val="563"/>
              </a:spcBef>
              <a:buSzPct val="100000"/>
              <a:buFont typeface="Arial"/>
              <a:buChar char="–"/>
              <a:defRPr sz="2400">
                <a:solidFill>
                  <a:srgbClr val="FFFFFF"/>
                </a:solidFill>
                <a:latin typeface="Calibri"/>
                <a:ea typeface="Calibri"/>
                <a:cs typeface="Calibri"/>
                <a:sym typeface="Calibri"/>
              </a:defRPr>
            </a:lvl2pPr>
            <a:lvl3pPr marL="571500" indent="-228600" defTabSz="342900">
              <a:spcBef>
                <a:spcPts val="563"/>
              </a:spcBef>
              <a:buSzPct val="100000"/>
              <a:buFont typeface="Arial"/>
              <a:defRPr sz="2400">
                <a:solidFill>
                  <a:srgbClr val="FFFFFF"/>
                </a:solidFill>
                <a:latin typeface="Calibri"/>
                <a:ea typeface="Calibri"/>
                <a:cs typeface="Calibri"/>
                <a:sym typeface="Calibri"/>
              </a:defRPr>
            </a:lvl3pPr>
            <a:lvl4pPr marL="788670" indent="-274320" defTabSz="342900">
              <a:spcBef>
                <a:spcPts val="563"/>
              </a:spcBef>
              <a:buSzPct val="100000"/>
              <a:buFont typeface="Arial"/>
              <a:buChar char="–"/>
              <a:defRPr sz="2400">
                <a:solidFill>
                  <a:srgbClr val="FFFFFF"/>
                </a:solidFill>
                <a:latin typeface="Calibri"/>
                <a:ea typeface="Calibri"/>
                <a:cs typeface="Calibri"/>
                <a:sym typeface="Calibri"/>
              </a:defRPr>
            </a:lvl4pPr>
            <a:lvl5pPr marL="960120" indent="-274320" defTabSz="342900">
              <a:spcBef>
                <a:spcPts val="563"/>
              </a:spcBef>
              <a:buSzPct val="100000"/>
              <a:buFont typeface="Arial"/>
              <a:buChar char="»"/>
              <a:defRPr sz="2400">
                <a:solidFill>
                  <a:srgbClr val="FFFFF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8" name="Shape 128"/>
          <p:cNvSpPr>
            <a:spLocks noGrp="1"/>
          </p:cNvSpPr>
          <p:nvPr>
            <p:ph type="sldNum" sz="quarter" idx="2"/>
          </p:nvPr>
        </p:nvSpPr>
        <p:spPr>
          <a:xfrm>
            <a:off x="7338783" y="6377332"/>
            <a:ext cx="319317" cy="323163"/>
          </a:xfrm>
          <a:prstGeom prst="rect">
            <a:avLst/>
          </a:prstGeom>
        </p:spPr>
        <p:txBody>
          <a:bodyPr lIns="91439" tIns="91439" rIns="91439" bIns="91439" anchor="ctr"/>
          <a:lstStyle>
            <a:lvl1pPr algn="r" defTabSz="342900">
              <a:defRPr sz="900">
                <a:solidFill>
                  <a:srgbClr val="888888"/>
                </a:solidFill>
                <a:latin typeface="Calibri"/>
                <a:ea typeface="Calibri"/>
                <a:cs typeface="Calibri"/>
                <a:sym typeface="Calibri"/>
              </a:defRPr>
            </a:lvl1pPr>
          </a:lstStyle>
          <a:p>
            <a:fld id="{86CB4B4D-7CA3-9044-876B-883B54F8677D}" type="slidenum">
              <a:rPr/>
              <a:pPr/>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35" name="Shape 135"/>
          <p:cNvSpPr>
            <a:spLocks noGrp="1"/>
          </p:cNvSpPr>
          <p:nvPr>
            <p:ph type="title"/>
          </p:nvPr>
        </p:nvSpPr>
        <p:spPr>
          <a:xfrm>
            <a:off x="1485900" y="274638"/>
            <a:ext cx="6172200" cy="1143001"/>
          </a:xfrm>
          <a:prstGeom prst="rect">
            <a:avLst/>
          </a:prstGeom>
        </p:spPr>
        <p:txBody>
          <a:bodyPr lIns="91439" tIns="91439" rIns="91439" bIns="91439"/>
          <a:lstStyle>
            <a:lvl1pPr defTabSz="342900">
              <a:defRPr sz="3300">
                <a:latin typeface="Calibri"/>
                <a:ea typeface="Calibri"/>
                <a:cs typeface="Calibri"/>
                <a:sym typeface="Calibri"/>
              </a:defRPr>
            </a:lvl1pPr>
          </a:lstStyle>
          <a:p>
            <a:r>
              <a:t>Title Text</a:t>
            </a:r>
          </a:p>
        </p:txBody>
      </p:sp>
      <p:sp>
        <p:nvSpPr>
          <p:cNvPr id="136" name="Shape 136"/>
          <p:cNvSpPr>
            <a:spLocks noGrp="1"/>
          </p:cNvSpPr>
          <p:nvPr>
            <p:ph type="body" sz="half" idx="1"/>
          </p:nvPr>
        </p:nvSpPr>
        <p:spPr>
          <a:xfrm>
            <a:off x="1485900" y="1600200"/>
            <a:ext cx="3028950" cy="4525963"/>
          </a:xfrm>
          <a:prstGeom prst="rect">
            <a:avLst/>
          </a:prstGeom>
        </p:spPr>
        <p:txBody>
          <a:bodyPr lIns="91439" tIns="91439" rIns="91439" bIns="91439" anchor="t"/>
          <a:lstStyle>
            <a:lvl1pPr marL="257175" indent="-257175" defTabSz="342900">
              <a:spcBef>
                <a:spcPts val="488"/>
              </a:spcBef>
              <a:buSzPct val="100000"/>
              <a:buFont typeface="Arial"/>
              <a:defRPr sz="2100">
                <a:latin typeface="Calibri"/>
                <a:ea typeface="Calibri"/>
                <a:cs typeface="Calibri"/>
                <a:sym typeface="Calibri"/>
              </a:defRPr>
            </a:lvl1pPr>
            <a:lvl2pPr marL="421481" indent="-250031" defTabSz="342900">
              <a:spcBef>
                <a:spcPts val="488"/>
              </a:spcBef>
              <a:buSzPct val="100000"/>
              <a:buFont typeface="Arial"/>
              <a:buChar char="–"/>
              <a:defRPr sz="2100">
                <a:latin typeface="Calibri"/>
                <a:ea typeface="Calibri"/>
                <a:cs typeface="Calibri"/>
                <a:sym typeface="Calibri"/>
              </a:defRPr>
            </a:lvl2pPr>
            <a:lvl3pPr marL="582930" indent="-240030" defTabSz="342900">
              <a:spcBef>
                <a:spcPts val="488"/>
              </a:spcBef>
              <a:buSzPct val="100000"/>
              <a:buFont typeface="Arial"/>
              <a:defRPr sz="2100">
                <a:latin typeface="Calibri"/>
                <a:ea typeface="Calibri"/>
                <a:cs typeface="Calibri"/>
                <a:sym typeface="Calibri"/>
              </a:defRPr>
            </a:lvl3pPr>
            <a:lvl4pPr marL="781050" indent="-266700" defTabSz="342900">
              <a:spcBef>
                <a:spcPts val="488"/>
              </a:spcBef>
              <a:buSzPct val="100000"/>
              <a:buFont typeface="Arial"/>
              <a:buChar char="–"/>
              <a:defRPr sz="2100">
                <a:latin typeface="Calibri"/>
                <a:ea typeface="Calibri"/>
                <a:cs typeface="Calibri"/>
                <a:sym typeface="Calibri"/>
              </a:defRPr>
            </a:lvl4pPr>
            <a:lvl5pPr marL="952500" indent="-266700" defTabSz="342900">
              <a:spcBef>
                <a:spcPts val="488"/>
              </a:spcBef>
              <a:buSzPct val="100000"/>
              <a:buFont typeface="Arial"/>
              <a:buChar char="»"/>
              <a:defRPr sz="21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37" name="Shape 137"/>
          <p:cNvSpPr>
            <a:spLocks noGrp="1"/>
          </p:cNvSpPr>
          <p:nvPr>
            <p:ph type="sldNum" sz="quarter" idx="2"/>
          </p:nvPr>
        </p:nvSpPr>
        <p:spPr>
          <a:xfrm>
            <a:off x="7338783" y="6377332"/>
            <a:ext cx="319317" cy="323163"/>
          </a:xfrm>
          <a:prstGeom prst="rect">
            <a:avLst/>
          </a:prstGeom>
        </p:spPr>
        <p:txBody>
          <a:bodyPr lIns="91439" tIns="91439" rIns="91439" bIns="91439" anchor="ctr"/>
          <a:lstStyle>
            <a:lvl1pPr algn="r" defTabSz="342900">
              <a:defRPr sz="900">
                <a:solidFill>
                  <a:srgbClr val="888888"/>
                </a:solidFill>
                <a:latin typeface="Calibri"/>
                <a:ea typeface="Calibri"/>
                <a:cs typeface="Calibri"/>
                <a:sym typeface="Calibri"/>
              </a:defRPr>
            </a:lvl1pPr>
          </a:lstStyle>
          <a:p>
            <a:fld id="{86CB4B4D-7CA3-9044-876B-883B54F8677D}" type="slidenum">
              <a:rPr/>
              <a:pPr/>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44" name="Shape 144"/>
          <p:cNvSpPr>
            <a:spLocks noGrp="1"/>
          </p:cNvSpPr>
          <p:nvPr>
            <p:ph type="title"/>
          </p:nvPr>
        </p:nvSpPr>
        <p:spPr>
          <a:xfrm>
            <a:off x="1657350" y="2130425"/>
            <a:ext cx="5829300" cy="1470025"/>
          </a:xfrm>
          <a:prstGeom prst="rect">
            <a:avLst/>
          </a:prstGeom>
        </p:spPr>
        <p:txBody>
          <a:bodyPr lIns="91439" tIns="91439" rIns="91439" bIns="91439"/>
          <a:lstStyle>
            <a:lvl1pPr defTabSz="342900">
              <a:defRPr sz="3300">
                <a:solidFill>
                  <a:srgbClr val="FFFFFF"/>
                </a:solidFill>
                <a:latin typeface="Calibri"/>
                <a:ea typeface="Calibri"/>
                <a:cs typeface="Calibri"/>
                <a:sym typeface="Calibri"/>
              </a:defRPr>
            </a:lvl1pPr>
          </a:lstStyle>
          <a:p>
            <a:r>
              <a:t>Title Text</a:t>
            </a:r>
          </a:p>
        </p:txBody>
      </p:sp>
      <p:sp>
        <p:nvSpPr>
          <p:cNvPr id="145" name="Shape 145"/>
          <p:cNvSpPr>
            <a:spLocks noGrp="1"/>
          </p:cNvSpPr>
          <p:nvPr>
            <p:ph type="body" sz="quarter" idx="1"/>
          </p:nvPr>
        </p:nvSpPr>
        <p:spPr>
          <a:xfrm>
            <a:off x="2171700" y="3886200"/>
            <a:ext cx="4800600" cy="1752600"/>
          </a:xfrm>
          <a:prstGeom prst="rect">
            <a:avLst/>
          </a:prstGeom>
        </p:spPr>
        <p:txBody>
          <a:bodyPr lIns="91439" tIns="91439" rIns="91439" bIns="91439" anchor="t"/>
          <a:lstStyle>
            <a:lvl1pPr marL="0" indent="0" algn="ctr" defTabSz="342900">
              <a:spcBef>
                <a:spcPts val="563"/>
              </a:spcBef>
              <a:buSzTx/>
              <a:buNone/>
              <a:defRPr sz="2400">
                <a:solidFill>
                  <a:srgbClr val="888888"/>
                </a:solidFill>
                <a:latin typeface="Calibri"/>
                <a:ea typeface="Calibri"/>
                <a:cs typeface="Calibri"/>
                <a:sym typeface="Calibri"/>
              </a:defRPr>
            </a:lvl1pPr>
            <a:lvl2pPr marL="0" indent="171450" algn="ctr" defTabSz="342900">
              <a:spcBef>
                <a:spcPts val="563"/>
              </a:spcBef>
              <a:buSzTx/>
              <a:buNone/>
              <a:defRPr sz="2400">
                <a:solidFill>
                  <a:srgbClr val="888888"/>
                </a:solidFill>
                <a:latin typeface="Calibri"/>
                <a:ea typeface="Calibri"/>
                <a:cs typeface="Calibri"/>
                <a:sym typeface="Calibri"/>
              </a:defRPr>
            </a:lvl2pPr>
            <a:lvl3pPr marL="0" indent="342900" algn="ctr" defTabSz="342900">
              <a:spcBef>
                <a:spcPts val="563"/>
              </a:spcBef>
              <a:buSzTx/>
              <a:buNone/>
              <a:defRPr sz="2400">
                <a:solidFill>
                  <a:srgbClr val="888888"/>
                </a:solidFill>
                <a:latin typeface="Calibri"/>
                <a:ea typeface="Calibri"/>
                <a:cs typeface="Calibri"/>
                <a:sym typeface="Calibri"/>
              </a:defRPr>
            </a:lvl3pPr>
            <a:lvl4pPr marL="0" indent="514350" algn="ctr" defTabSz="342900">
              <a:spcBef>
                <a:spcPts val="563"/>
              </a:spcBef>
              <a:buSzTx/>
              <a:buNone/>
              <a:defRPr sz="2400">
                <a:solidFill>
                  <a:srgbClr val="888888"/>
                </a:solidFill>
                <a:latin typeface="Calibri"/>
                <a:ea typeface="Calibri"/>
                <a:cs typeface="Calibri"/>
                <a:sym typeface="Calibri"/>
              </a:defRPr>
            </a:lvl4pPr>
            <a:lvl5pPr marL="0" indent="685800" algn="ctr" defTabSz="342900">
              <a:spcBef>
                <a:spcPts val="563"/>
              </a:spcBef>
              <a:buSzTx/>
              <a:buNone/>
              <a:defRPr sz="2400">
                <a:solidFill>
                  <a:srgbClr val="888888"/>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46" name="Shape 146"/>
          <p:cNvSpPr>
            <a:spLocks noGrp="1"/>
          </p:cNvSpPr>
          <p:nvPr>
            <p:ph type="sldNum" sz="quarter" idx="2"/>
          </p:nvPr>
        </p:nvSpPr>
        <p:spPr>
          <a:xfrm>
            <a:off x="7338783" y="6377332"/>
            <a:ext cx="319317" cy="323163"/>
          </a:xfrm>
          <a:prstGeom prst="rect">
            <a:avLst/>
          </a:prstGeom>
        </p:spPr>
        <p:txBody>
          <a:bodyPr lIns="91439" tIns="91439" rIns="91439" bIns="91439" anchor="ctr"/>
          <a:lstStyle>
            <a:lvl1pPr algn="r" defTabSz="342900">
              <a:defRPr sz="900">
                <a:solidFill>
                  <a:srgbClr val="888888"/>
                </a:solidFill>
                <a:latin typeface="Calibri"/>
                <a:ea typeface="Calibri"/>
                <a:cs typeface="Calibri"/>
                <a:sym typeface="Calibri"/>
              </a:defRPr>
            </a:lvl1pPr>
          </a:lstStyle>
          <a:p>
            <a:fld id="{86CB4B4D-7CA3-9044-876B-883B54F8677D}" type="slidenum">
              <a:rPr/>
              <a:pPr/>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53" name="Shape 153"/>
          <p:cNvSpPr>
            <a:spLocks noGrp="1"/>
          </p:cNvSpPr>
          <p:nvPr>
            <p:ph type="title"/>
          </p:nvPr>
        </p:nvSpPr>
        <p:spPr>
          <a:xfrm>
            <a:off x="1485900" y="274638"/>
            <a:ext cx="6172200" cy="1143001"/>
          </a:xfrm>
          <a:prstGeom prst="rect">
            <a:avLst/>
          </a:prstGeom>
        </p:spPr>
        <p:txBody>
          <a:bodyPr lIns="91439" tIns="91439" rIns="91439" bIns="91439"/>
          <a:lstStyle>
            <a:lvl1pPr defTabSz="342900">
              <a:defRPr sz="3300">
                <a:latin typeface="Calibri"/>
                <a:ea typeface="Calibri"/>
                <a:cs typeface="Calibri"/>
                <a:sym typeface="Calibri"/>
              </a:defRPr>
            </a:lvl1pPr>
          </a:lstStyle>
          <a:p>
            <a:r>
              <a:t>Title Text</a:t>
            </a:r>
          </a:p>
        </p:txBody>
      </p:sp>
      <p:sp>
        <p:nvSpPr>
          <p:cNvPr id="154" name="Shape 154"/>
          <p:cNvSpPr>
            <a:spLocks noGrp="1"/>
          </p:cNvSpPr>
          <p:nvPr>
            <p:ph type="body" idx="1"/>
          </p:nvPr>
        </p:nvSpPr>
        <p:spPr>
          <a:xfrm>
            <a:off x="1485900" y="1600200"/>
            <a:ext cx="6172200" cy="4525963"/>
          </a:xfrm>
          <a:prstGeom prst="rect">
            <a:avLst/>
          </a:prstGeom>
        </p:spPr>
        <p:txBody>
          <a:bodyPr lIns="91439" tIns="91439" rIns="91439" bIns="91439" anchor="t"/>
          <a:lstStyle>
            <a:lvl1pPr marL="257175" indent="-257175" defTabSz="342900">
              <a:spcBef>
                <a:spcPts val="563"/>
              </a:spcBef>
              <a:buSzPct val="100000"/>
              <a:buFont typeface="Arial"/>
              <a:defRPr sz="2400">
                <a:solidFill>
                  <a:srgbClr val="FFFFFF"/>
                </a:solidFill>
                <a:latin typeface="Calibri"/>
                <a:ea typeface="Calibri"/>
                <a:cs typeface="Calibri"/>
                <a:sym typeface="Calibri"/>
              </a:defRPr>
            </a:lvl1pPr>
            <a:lvl2pPr marL="416378" indent="-244928" defTabSz="342900">
              <a:spcBef>
                <a:spcPts val="563"/>
              </a:spcBef>
              <a:buSzPct val="100000"/>
              <a:buFont typeface="Arial"/>
              <a:buChar char="–"/>
              <a:defRPr sz="2400">
                <a:solidFill>
                  <a:srgbClr val="FFFFFF"/>
                </a:solidFill>
                <a:latin typeface="Calibri"/>
                <a:ea typeface="Calibri"/>
                <a:cs typeface="Calibri"/>
                <a:sym typeface="Calibri"/>
              </a:defRPr>
            </a:lvl2pPr>
            <a:lvl3pPr marL="571500" indent="-228600" defTabSz="342900">
              <a:spcBef>
                <a:spcPts val="563"/>
              </a:spcBef>
              <a:buSzPct val="100000"/>
              <a:buFont typeface="Arial"/>
              <a:defRPr sz="2400">
                <a:solidFill>
                  <a:srgbClr val="FFFFFF"/>
                </a:solidFill>
                <a:latin typeface="Calibri"/>
                <a:ea typeface="Calibri"/>
                <a:cs typeface="Calibri"/>
                <a:sym typeface="Calibri"/>
              </a:defRPr>
            </a:lvl3pPr>
            <a:lvl4pPr marL="788670" indent="-274320" defTabSz="342900">
              <a:spcBef>
                <a:spcPts val="563"/>
              </a:spcBef>
              <a:buSzPct val="100000"/>
              <a:buFont typeface="Arial"/>
              <a:buChar char="–"/>
              <a:defRPr sz="2400">
                <a:solidFill>
                  <a:srgbClr val="FFFFFF"/>
                </a:solidFill>
                <a:latin typeface="Calibri"/>
                <a:ea typeface="Calibri"/>
                <a:cs typeface="Calibri"/>
                <a:sym typeface="Calibri"/>
              </a:defRPr>
            </a:lvl4pPr>
            <a:lvl5pPr marL="960120" indent="-274320" defTabSz="342900">
              <a:spcBef>
                <a:spcPts val="563"/>
              </a:spcBef>
              <a:buSzPct val="100000"/>
              <a:buFont typeface="Arial"/>
              <a:buChar char="»"/>
              <a:defRPr sz="2400">
                <a:solidFill>
                  <a:srgbClr val="FFFFFF"/>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55" name="Shape 155"/>
          <p:cNvSpPr>
            <a:spLocks noGrp="1"/>
          </p:cNvSpPr>
          <p:nvPr>
            <p:ph type="sldNum" sz="quarter" idx="2"/>
          </p:nvPr>
        </p:nvSpPr>
        <p:spPr>
          <a:xfrm>
            <a:off x="7338783" y="6377332"/>
            <a:ext cx="319317" cy="323163"/>
          </a:xfrm>
          <a:prstGeom prst="rect">
            <a:avLst/>
          </a:prstGeom>
        </p:spPr>
        <p:txBody>
          <a:bodyPr lIns="91439" tIns="91439" rIns="91439" bIns="91439" anchor="ctr"/>
          <a:lstStyle>
            <a:lvl1pPr algn="r" defTabSz="342900">
              <a:defRPr sz="900">
                <a:solidFill>
                  <a:srgbClr val="888888"/>
                </a:solidFill>
                <a:latin typeface="Calibri"/>
                <a:ea typeface="Calibri"/>
                <a:cs typeface="Calibri"/>
                <a:sym typeface="Calibri"/>
              </a:defRPr>
            </a:lvl1pPr>
          </a:lstStyle>
          <a:p>
            <a:fld id="{86CB4B4D-7CA3-9044-876B-883B54F8677D}" type="slidenum">
              <a:rPr/>
              <a:pPr/>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119313" y="1404938"/>
            <a:ext cx="4905375" cy="2063750"/>
          </a:xfrm>
          <a:prstGeom prst="rect">
            <a:avLst/>
          </a:prstGeom>
        </p:spPr>
        <p:txBody>
          <a:bodyPr lIns="63500" tIns="63500" rIns="63500" bIns="63500" anchor="b"/>
          <a:lstStyle>
            <a:lvl1pPr algn="ctr" defTabSz="308074">
              <a:lnSpc>
                <a:spcPct val="100000"/>
              </a:lnSpc>
              <a:defRPr sz="4200">
                <a:latin typeface="+mn-lt"/>
                <a:ea typeface="+mn-ea"/>
                <a:cs typeface="+mn-cs"/>
                <a:sym typeface="Helvetica Light"/>
              </a:defRPr>
            </a:lvl1pPr>
          </a:lstStyle>
          <a:p>
            <a:r>
              <a:t>Title Text</a:t>
            </a:r>
          </a:p>
        </p:txBody>
      </p:sp>
      <p:sp>
        <p:nvSpPr>
          <p:cNvPr id="12" name="Body Level One…"/>
          <p:cNvSpPr txBox="1">
            <a:spLocks noGrp="1"/>
          </p:cNvSpPr>
          <p:nvPr>
            <p:ph type="body" sz="quarter" idx="1"/>
          </p:nvPr>
        </p:nvSpPr>
        <p:spPr>
          <a:xfrm>
            <a:off x="2119313" y="3524250"/>
            <a:ext cx="4905375" cy="706438"/>
          </a:xfrm>
          <a:prstGeom prst="rect">
            <a:avLst/>
          </a:prstGeom>
        </p:spPr>
        <p:txBody>
          <a:bodyPr lIns="63500" tIns="63500" rIns="63500" bIns="63500"/>
          <a:lstStyle>
            <a:lvl1pPr marL="0" indent="0" algn="ctr" defTabSz="308074">
              <a:lnSpc>
                <a:spcPct val="100000"/>
              </a:lnSpc>
              <a:spcBef>
                <a:spcPts val="0"/>
              </a:spcBef>
              <a:buSzTx/>
              <a:buFontTx/>
              <a:buNone/>
              <a:defRPr sz="1575">
                <a:latin typeface="+mn-lt"/>
                <a:ea typeface="+mn-ea"/>
                <a:cs typeface="+mn-cs"/>
                <a:sym typeface="Helvetica Light"/>
              </a:defRPr>
            </a:lvl1pPr>
            <a:lvl2pPr marL="0" indent="85725" algn="ctr" defTabSz="308074">
              <a:lnSpc>
                <a:spcPct val="100000"/>
              </a:lnSpc>
              <a:spcBef>
                <a:spcPts val="0"/>
              </a:spcBef>
              <a:buSzTx/>
              <a:buFontTx/>
              <a:buNone/>
              <a:defRPr sz="1575">
                <a:latin typeface="+mn-lt"/>
                <a:ea typeface="+mn-ea"/>
                <a:cs typeface="+mn-cs"/>
                <a:sym typeface="Helvetica Light"/>
              </a:defRPr>
            </a:lvl2pPr>
            <a:lvl3pPr marL="0" indent="171450" algn="ctr" defTabSz="308074">
              <a:lnSpc>
                <a:spcPct val="100000"/>
              </a:lnSpc>
              <a:spcBef>
                <a:spcPts val="0"/>
              </a:spcBef>
              <a:buSzTx/>
              <a:buFontTx/>
              <a:buNone/>
              <a:defRPr sz="1575">
                <a:latin typeface="+mn-lt"/>
                <a:ea typeface="+mn-ea"/>
                <a:cs typeface="+mn-cs"/>
                <a:sym typeface="Helvetica Light"/>
              </a:defRPr>
            </a:lvl3pPr>
            <a:lvl4pPr marL="0" indent="257175" algn="ctr" defTabSz="308074">
              <a:lnSpc>
                <a:spcPct val="100000"/>
              </a:lnSpc>
              <a:spcBef>
                <a:spcPts val="0"/>
              </a:spcBef>
              <a:buSzTx/>
              <a:buFontTx/>
              <a:buNone/>
              <a:defRPr sz="1575">
                <a:latin typeface="+mn-lt"/>
                <a:ea typeface="+mn-ea"/>
                <a:cs typeface="+mn-cs"/>
                <a:sym typeface="Helvetica Light"/>
              </a:defRPr>
            </a:lvl4pPr>
            <a:lvl5pPr marL="0" indent="342900" algn="ctr" defTabSz="308074">
              <a:lnSpc>
                <a:spcPct val="100000"/>
              </a:lnSpc>
              <a:spcBef>
                <a:spcPts val="0"/>
              </a:spcBef>
              <a:buSzTx/>
              <a:buFontTx/>
              <a:buNone/>
              <a:defRPr sz="1575">
                <a:latin typeface="+mn-lt"/>
                <a:ea typeface="+mn-ea"/>
                <a:cs typeface="+mn-cs"/>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4433570" y="6163469"/>
            <a:ext cx="270908" cy="255198"/>
          </a:xfrm>
          <a:prstGeom prst="rect">
            <a:avLst/>
          </a:prstGeom>
        </p:spPr>
        <p:txBody>
          <a:bodyPr lIns="63500" tIns="63500" rIns="63500" bIns="63500" anchor="t"/>
          <a:lstStyle>
            <a:lvl1pPr algn="ctr" defTabSz="308074">
              <a:defRPr sz="825">
                <a:solidFill>
                  <a:srgbClr val="000000"/>
                </a:solidFill>
                <a:latin typeface="+mn-lt"/>
                <a:ea typeface="+mn-ea"/>
                <a:cs typeface="+mn-cs"/>
                <a:sym typeface="Helvetica Light"/>
              </a:defRPr>
            </a:lvl1pPr>
          </a:lstStyle>
          <a:p>
            <a:fld id="{86CB4B4D-7CA3-9044-876B-883B54F8677D}" type="slidenum">
              <a:rPr/>
              <a:p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2C6ADEC1-ABEC-46E2-8D58-FB2D7CF9573D}" type="datetimeFigureOut">
              <a:rPr lang="en-US"/>
              <a:pPr>
                <a:defRPr/>
              </a:pPr>
              <a:t>5/10/19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255A085-E5E7-463E-A931-3C6937C4F341}" type="slidenum">
              <a:rPr lang="en-US"/>
              <a:pPr>
                <a:defRPr/>
              </a:pPr>
              <a:t>‹#›</a:t>
            </a:fld>
            <a:endParaRPr lang="en-US"/>
          </a:p>
        </p:txBody>
      </p:sp>
    </p:spTree>
    <p:extLst>
      <p:ext uri="{BB962C8B-B14F-4D97-AF65-F5344CB8AC3E}">
        <p14:creationId xmlns:p14="http://schemas.microsoft.com/office/powerpoint/2010/main" val="23945473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sz="half" idx="13"/>
          </p:nvPr>
        </p:nvSpPr>
        <p:spPr>
          <a:xfrm>
            <a:off x="2277070" y="777875"/>
            <a:ext cx="4583907" cy="3698876"/>
          </a:xfrm>
          <a:prstGeom prst="rect">
            <a:avLst/>
          </a:prstGeom>
        </p:spPr>
        <p:txBody>
          <a:bodyPr tIns="45719" bIns="45719">
            <a:noAutofit/>
          </a:bodyPr>
          <a:lstStyle/>
          <a:p>
            <a:endParaRPr/>
          </a:p>
        </p:txBody>
      </p:sp>
      <p:sp>
        <p:nvSpPr>
          <p:cNvPr id="21" name="Title Text"/>
          <p:cNvSpPr txBox="1">
            <a:spLocks noGrp="1"/>
          </p:cNvSpPr>
          <p:nvPr>
            <p:ph type="title"/>
          </p:nvPr>
        </p:nvSpPr>
        <p:spPr>
          <a:xfrm>
            <a:off x="2119313" y="4579938"/>
            <a:ext cx="4905375" cy="889000"/>
          </a:xfrm>
          <a:prstGeom prst="rect">
            <a:avLst/>
          </a:prstGeom>
        </p:spPr>
        <p:txBody>
          <a:bodyPr lIns="63500" tIns="63500" rIns="63500" bIns="63500" anchor="b"/>
          <a:lstStyle>
            <a:lvl1pPr algn="ctr" defTabSz="308074">
              <a:lnSpc>
                <a:spcPct val="100000"/>
              </a:lnSpc>
              <a:defRPr sz="4200">
                <a:latin typeface="+mn-lt"/>
                <a:ea typeface="+mn-ea"/>
                <a:cs typeface="+mn-cs"/>
                <a:sym typeface="Helvetica Light"/>
              </a:defRPr>
            </a:lvl1pPr>
          </a:lstStyle>
          <a:p>
            <a:r>
              <a:t>Title Text</a:t>
            </a:r>
          </a:p>
        </p:txBody>
      </p:sp>
      <p:sp>
        <p:nvSpPr>
          <p:cNvPr id="22" name="Body Level One…"/>
          <p:cNvSpPr txBox="1">
            <a:spLocks noGrp="1"/>
          </p:cNvSpPr>
          <p:nvPr>
            <p:ph type="body" sz="quarter" idx="1"/>
          </p:nvPr>
        </p:nvSpPr>
        <p:spPr>
          <a:xfrm>
            <a:off x="2119313" y="5500688"/>
            <a:ext cx="4905375" cy="706438"/>
          </a:xfrm>
          <a:prstGeom prst="rect">
            <a:avLst/>
          </a:prstGeom>
        </p:spPr>
        <p:txBody>
          <a:bodyPr lIns="63500" tIns="63500" rIns="63500" bIns="63500"/>
          <a:lstStyle>
            <a:lvl1pPr marL="0" indent="0" algn="ctr" defTabSz="308074">
              <a:lnSpc>
                <a:spcPct val="100000"/>
              </a:lnSpc>
              <a:spcBef>
                <a:spcPts val="0"/>
              </a:spcBef>
              <a:buSzTx/>
              <a:buFontTx/>
              <a:buNone/>
              <a:defRPr sz="1575">
                <a:latin typeface="+mn-lt"/>
                <a:ea typeface="+mn-ea"/>
                <a:cs typeface="+mn-cs"/>
                <a:sym typeface="Helvetica Light"/>
              </a:defRPr>
            </a:lvl1pPr>
            <a:lvl2pPr marL="0" indent="85725" algn="ctr" defTabSz="308074">
              <a:lnSpc>
                <a:spcPct val="100000"/>
              </a:lnSpc>
              <a:spcBef>
                <a:spcPts val="0"/>
              </a:spcBef>
              <a:buSzTx/>
              <a:buFontTx/>
              <a:buNone/>
              <a:defRPr sz="1575">
                <a:latin typeface="+mn-lt"/>
                <a:ea typeface="+mn-ea"/>
                <a:cs typeface="+mn-cs"/>
                <a:sym typeface="Helvetica Light"/>
              </a:defRPr>
            </a:lvl2pPr>
            <a:lvl3pPr marL="0" indent="171450" algn="ctr" defTabSz="308074">
              <a:lnSpc>
                <a:spcPct val="100000"/>
              </a:lnSpc>
              <a:spcBef>
                <a:spcPts val="0"/>
              </a:spcBef>
              <a:buSzTx/>
              <a:buFontTx/>
              <a:buNone/>
              <a:defRPr sz="1575">
                <a:latin typeface="+mn-lt"/>
                <a:ea typeface="+mn-ea"/>
                <a:cs typeface="+mn-cs"/>
                <a:sym typeface="Helvetica Light"/>
              </a:defRPr>
            </a:lvl3pPr>
            <a:lvl4pPr marL="0" indent="257175" algn="ctr" defTabSz="308074">
              <a:lnSpc>
                <a:spcPct val="100000"/>
              </a:lnSpc>
              <a:spcBef>
                <a:spcPts val="0"/>
              </a:spcBef>
              <a:buSzTx/>
              <a:buFontTx/>
              <a:buNone/>
              <a:defRPr sz="1575">
                <a:latin typeface="+mn-lt"/>
                <a:ea typeface="+mn-ea"/>
                <a:cs typeface="+mn-cs"/>
                <a:sym typeface="Helvetica Light"/>
              </a:defRPr>
            </a:lvl4pPr>
            <a:lvl5pPr marL="0" indent="342900" algn="ctr" defTabSz="308074">
              <a:lnSpc>
                <a:spcPct val="100000"/>
              </a:lnSpc>
              <a:spcBef>
                <a:spcPts val="0"/>
              </a:spcBef>
              <a:buSzTx/>
              <a:buFontTx/>
              <a:buNone/>
              <a:defRPr sz="1575">
                <a:latin typeface="+mn-lt"/>
                <a:ea typeface="+mn-ea"/>
                <a:cs typeface="+mn-cs"/>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4433570" y="6159500"/>
            <a:ext cx="270908" cy="255198"/>
          </a:xfrm>
          <a:prstGeom prst="rect">
            <a:avLst/>
          </a:prstGeom>
        </p:spPr>
        <p:txBody>
          <a:bodyPr lIns="63500" tIns="63500" rIns="63500" bIns="63500" anchor="t"/>
          <a:lstStyle>
            <a:lvl1pPr algn="ctr" defTabSz="308074">
              <a:defRPr sz="825">
                <a:solidFill>
                  <a:srgbClr val="000000"/>
                </a:solidFill>
                <a:latin typeface="+mn-lt"/>
                <a:ea typeface="+mn-ea"/>
                <a:cs typeface="+mn-cs"/>
                <a:sym typeface="Helvetica Light"/>
              </a:defRPr>
            </a:lvl1pPr>
          </a:lstStyle>
          <a:p>
            <a:fld id="{86CB4B4D-7CA3-9044-876B-883B54F8677D}" type="slidenum">
              <a:rPr/>
              <a:pPr/>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2119313" y="2397125"/>
            <a:ext cx="4905375" cy="2063750"/>
          </a:xfrm>
          <a:prstGeom prst="rect">
            <a:avLst/>
          </a:prstGeom>
        </p:spPr>
        <p:txBody>
          <a:bodyPr lIns="63500" tIns="63500" rIns="63500" bIns="63500"/>
          <a:lstStyle>
            <a:lvl1pPr algn="ctr" defTabSz="308074">
              <a:lnSpc>
                <a:spcPct val="100000"/>
              </a:lnSpc>
              <a:defRPr sz="4200">
                <a:latin typeface="+mn-lt"/>
                <a:ea typeface="+mn-ea"/>
                <a:cs typeface="+mn-cs"/>
                <a:sym typeface="Helvetica Light"/>
              </a:defRPr>
            </a:lvl1pPr>
          </a:lstStyle>
          <a:p>
            <a:r>
              <a:t>Title Text</a:t>
            </a:r>
          </a:p>
        </p:txBody>
      </p:sp>
      <p:sp>
        <p:nvSpPr>
          <p:cNvPr id="31" name="Slide Number"/>
          <p:cNvSpPr txBox="1">
            <a:spLocks noGrp="1"/>
          </p:cNvSpPr>
          <p:nvPr>
            <p:ph type="sldNum" sz="quarter" idx="2"/>
          </p:nvPr>
        </p:nvSpPr>
        <p:spPr>
          <a:xfrm>
            <a:off x="4433570" y="6163469"/>
            <a:ext cx="270908" cy="255198"/>
          </a:xfrm>
          <a:prstGeom prst="rect">
            <a:avLst/>
          </a:prstGeom>
        </p:spPr>
        <p:txBody>
          <a:bodyPr lIns="63500" tIns="63500" rIns="63500" bIns="63500" anchor="t"/>
          <a:lstStyle>
            <a:lvl1pPr algn="ctr" defTabSz="308074">
              <a:defRPr sz="825">
                <a:solidFill>
                  <a:srgbClr val="000000"/>
                </a:solidFill>
                <a:latin typeface="+mn-lt"/>
                <a:ea typeface="+mn-ea"/>
                <a:cs typeface="+mn-cs"/>
                <a:sym typeface="Helvetica Light"/>
              </a:defRPr>
            </a:lvl1pPr>
          </a:lstStyle>
          <a:p>
            <a:fld id="{86CB4B4D-7CA3-9044-876B-883B54F8677D}" type="slidenum">
              <a:rPr/>
              <a:pPr/>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4673203" y="777875"/>
            <a:ext cx="2500313" cy="5143501"/>
          </a:xfrm>
          <a:prstGeom prst="rect">
            <a:avLst/>
          </a:prstGeom>
        </p:spPr>
        <p:txBody>
          <a:bodyPr tIns="45719" bIns="45719">
            <a:noAutofit/>
          </a:bodyPr>
          <a:lstStyle/>
          <a:p>
            <a:endParaRPr/>
          </a:p>
        </p:txBody>
      </p:sp>
      <p:sp>
        <p:nvSpPr>
          <p:cNvPr id="39" name="Title Text"/>
          <p:cNvSpPr txBox="1">
            <a:spLocks noGrp="1"/>
          </p:cNvSpPr>
          <p:nvPr>
            <p:ph type="title"/>
          </p:nvPr>
        </p:nvSpPr>
        <p:spPr>
          <a:xfrm>
            <a:off x="1970484" y="777875"/>
            <a:ext cx="2500313" cy="2492376"/>
          </a:xfrm>
          <a:prstGeom prst="rect">
            <a:avLst/>
          </a:prstGeom>
        </p:spPr>
        <p:txBody>
          <a:bodyPr lIns="63500" tIns="63500" rIns="63500" bIns="63500" anchor="b"/>
          <a:lstStyle>
            <a:lvl1pPr algn="ctr" defTabSz="308074">
              <a:lnSpc>
                <a:spcPct val="100000"/>
              </a:lnSpc>
              <a:defRPr sz="3075">
                <a:latin typeface="+mn-lt"/>
                <a:ea typeface="+mn-ea"/>
                <a:cs typeface="+mn-cs"/>
                <a:sym typeface="Helvetica Light"/>
              </a:defRPr>
            </a:lvl1pPr>
          </a:lstStyle>
          <a:p>
            <a:r>
              <a:t>Title Text</a:t>
            </a:r>
          </a:p>
        </p:txBody>
      </p:sp>
      <p:sp>
        <p:nvSpPr>
          <p:cNvPr id="40" name="Body Level One…"/>
          <p:cNvSpPr txBox="1">
            <a:spLocks noGrp="1"/>
          </p:cNvSpPr>
          <p:nvPr>
            <p:ph type="body" sz="quarter" idx="1"/>
          </p:nvPr>
        </p:nvSpPr>
        <p:spPr>
          <a:xfrm>
            <a:off x="1970484" y="3357563"/>
            <a:ext cx="2500313" cy="2563813"/>
          </a:xfrm>
          <a:prstGeom prst="rect">
            <a:avLst/>
          </a:prstGeom>
        </p:spPr>
        <p:txBody>
          <a:bodyPr lIns="63500" tIns="63500" rIns="63500" bIns="63500"/>
          <a:lstStyle>
            <a:lvl1pPr marL="0" indent="0" algn="ctr" defTabSz="308074">
              <a:lnSpc>
                <a:spcPct val="100000"/>
              </a:lnSpc>
              <a:spcBef>
                <a:spcPts val="0"/>
              </a:spcBef>
              <a:buSzTx/>
              <a:buFontTx/>
              <a:buNone/>
              <a:defRPr sz="1575">
                <a:latin typeface="+mn-lt"/>
                <a:ea typeface="+mn-ea"/>
                <a:cs typeface="+mn-cs"/>
                <a:sym typeface="Helvetica Light"/>
              </a:defRPr>
            </a:lvl1pPr>
            <a:lvl2pPr marL="0" indent="85725" algn="ctr" defTabSz="308074">
              <a:lnSpc>
                <a:spcPct val="100000"/>
              </a:lnSpc>
              <a:spcBef>
                <a:spcPts val="0"/>
              </a:spcBef>
              <a:buSzTx/>
              <a:buFontTx/>
              <a:buNone/>
              <a:defRPr sz="1575">
                <a:latin typeface="+mn-lt"/>
                <a:ea typeface="+mn-ea"/>
                <a:cs typeface="+mn-cs"/>
                <a:sym typeface="Helvetica Light"/>
              </a:defRPr>
            </a:lvl2pPr>
            <a:lvl3pPr marL="0" indent="171450" algn="ctr" defTabSz="308074">
              <a:lnSpc>
                <a:spcPct val="100000"/>
              </a:lnSpc>
              <a:spcBef>
                <a:spcPts val="0"/>
              </a:spcBef>
              <a:buSzTx/>
              <a:buFontTx/>
              <a:buNone/>
              <a:defRPr sz="1575">
                <a:latin typeface="+mn-lt"/>
                <a:ea typeface="+mn-ea"/>
                <a:cs typeface="+mn-cs"/>
                <a:sym typeface="Helvetica Light"/>
              </a:defRPr>
            </a:lvl3pPr>
            <a:lvl4pPr marL="0" indent="257175" algn="ctr" defTabSz="308074">
              <a:lnSpc>
                <a:spcPct val="100000"/>
              </a:lnSpc>
              <a:spcBef>
                <a:spcPts val="0"/>
              </a:spcBef>
              <a:buSzTx/>
              <a:buFontTx/>
              <a:buNone/>
              <a:defRPr sz="1575">
                <a:latin typeface="+mn-lt"/>
                <a:ea typeface="+mn-ea"/>
                <a:cs typeface="+mn-cs"/>
                <a:sym typeface="Helvetica Light"/>
              </a:defRPr>
            </a:lvl4pPr>
            <a:lvl5pPr marL="0" indent="342900" algn="ctr" defTabSz="308074">
              <a:lnSpc>
                <a:spcPct val="100000"/>
              </a:lnSpc>
              <a:spcBef>
                <a:spcPts val="0"/>
              </a:spcBef>
              <a:buSzTx/>
              <a:buFontTx/>
              <a:buNone/>
              <a:defRPr sz="1575">
                <a:latin typeface="+mn-lt"/>
                <a:ea typeface="+mn-ea"/>
                <a:cs typeface="+mn-cs"/>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xfrm>
            <a:off x="4433570" y="6163469"/>
            <a:ext cx="270908" cy="255198"/>
          </a:xfrm>
          <a:prstGeom prst="rect">
            <a:avLst/>
          </a:prstGeom>
        </p:spPr>
        <p:txBody>
          <a:bodyPr lIns="63500" tIns="63500" rIns="63500" bIns="63500" anchor="t"/>
          <a:lstStyle>
            <a:lvl1pPr algn="ctr" defTabSz="308074">
              <a:defRPr sz="825">
                <a:solidFill>
                  <a:srgbClr val="000000"/>
                </a:solidFill>
                <a:latin typeface="+mn-lt"/>
                <a:ea typeface="+mn-ea"/>
                <a:cs typeface="+mn-cs"/>
                <a:sym typeface="Helvetica Light"/>
              </a:defRPr>
            </a:lvl1pPr>
          </a:lstStyle>
          <a:p>
            <a:fld id="{86CB4B4D-7CA3-9044-876B-883B54F8677D}" type="slidenum">
              <a:rPr/>
              <a:pPr/>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xfrm>
            <a:off x="1970485" y="658813"/>
            <a:ext cx="5203031" cy="1349376"/>
          </a:xfrm>
          <a:prstGeom prst="rect">
            <a:avLst/>
          </a:prstGeom>
        </p:spPr>
        <p:txBody>
          <a:bodyPr lIns="63500" tIns="63500" rIns="63500" bIns="63500"/>
          <a:lstStyle>
            <a:lvl1pPr algn="ctr" defTabSz="308074">
              <a:lnSpc>
                <a:spcPct val="100000"/>
              </a:lnSpc>
              <a:defRPr sz="4200">
                <a:latin typeface="+mn-lt"/>
                <a:ea typeface="+mn-ea"/>
                <a:cs typeface="+mn-cs"/>
                <a:sym typeface="Helvetica Light"/>
              </a:defRPr>
            </a:lvl1pPr>
          </a:lstStyle>
          <a:p>
            <a:r>
              <a:t>Title Text</a:t>
            </a:r>
          </a:p>
        </p:txBody>
      </p:sp>
      <p:sp>
        <p:nvSpPr>
          <p:cNvPr id="49" name="Slide Number"/>
          <p:cNvSpPr txBox="1">
            <a:spLocks noGrp="1"/>
          </p:cNvSpPr>
          <p:nvPr>
            <p:ph type="sldNum" sz="quarter" idx="2"/>
          </p:nvPr>
        </p:nvSpPr>
        <p:spPr>
          <a:xfrm>
            <a:off x="4433570" y="6163469"/>
            <a:ext cx="270908" cy="255198"/>
          </a:xfrm>
          <a:prstGeom prst="rect">
            <a:avLst/>
          </a:prstGeom>
        </p:spPr>
        <p:txBody>
          <a:bodyPr lIns="63500" tIns="63500" rIns="63500" bIns="63500" anchor="t"/>
          <a:lstStyle>
            <a:lvl1pPr algn="ctr" defTabSz="308074">
              <a:defRPr sz="825">
                <a:solidFill>
                  <a:srgbClr val="000000"/>
                </a:solidFill>
                <a:latin typeface="+mn-lt"/>
                <a:ea typeface="+mn-ea"/>
                <a:cs typeface="+mn-cs"/>
                <a:sym typeface="Helvetica Light"/>
              </a:defRPr>
            </a:lvl1pPr>
          </a:lstStyle>
          <a:p>
            <a:fld id="{86CB4B4D-7CA3-9044-876B-883B54F8677D}" type="slidenum">
              <a:rPr/>
              <a:pPr/>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xfrm>
            <a:off x="1970485" y="658813"/>
            <a:ext cx="5203031" cy="1349376"/>
          </a:xfrm>
          <a:prstGeom prst="rect">
            <a:avLst/>
          </a:prstGeom>
        </p:spPr>
        <p:txBody>
          <a:bodyPr lIns="63500" tIns="63500" rIns="63500" bIns="63500"/>
          <a:lstStyle>
            <a:lvl1pPr algn="ctr" defTabSz="308074">
              <a:lnSpc>
                <a:spcPct val="100000"/>
              </a:lnSpc>
              <a:defRPr sz="4200">
                <a:latin typeface="+mn-lt"/>
                <a:ea typeface="+mn-ea"/>
                <a:cs typeface="+mn-cs"/>
                <a:sym typeface="Helvetica Light"/>
              </a:defRPr>
            </a:lvl1pPr>
          </a:lstStyle>
          <a:p>
            <a:r>
              <a:t>Title Text</a:t>
            </a:r>
          </a:p>
        </p:txBody>
      </p:sp>
      <p:sp>
        <p:nvSpPr>
          <p:cNvPr id="57" name="Body Level One…"/>
          <p:cNvSpPr txBox="1">
            <a:spLocks noGrp="1"/>
          </p:cNvSpPr>
          <p:nvPr>
            <p:ph type="body" sz="half" idx="1"/>
          </p:nvPr>
        </p:nvSpPr>
        <p:spPr>
          <a:xfrm>
            <a:off x="1970485" y="2008188"/>
            <a:ext cx="5203031" cy="3929063"/>
          </a:xfrm>
          <a:prstGeom prst="rect">
            <a:avLst/>
          </a:prstGeom>
        </p:spPr>
        <p:txBody>
          <a:bodyPr lIns="63500" tIns="63500" rIns="63500" bIns="63500" anchor="ctr"/>
          <a:lstStyle>
            <a:lvl1pPr marL="222250" indent="-222250" defTabSz="308074">
              <a:lnSpc>
                <a:spcPct val="100000"/>
              </a:lnSpc>
              <a:spcBef>
                <a:spcPts val="2213"/>
              </a:spcBef>
              <a:buSzPct val="75000"/>
              <a:buFontTx/>
              <a:defRPr sz="1800">
                <a:latin typeface="+mn-lt"/>
                <a:ea typeface="+mn-ea"/>
                <a:cs typeface="+mn-cs"/>
                <a:sym typeface="Helvetica Light"/>
              </a:defRPr>
            </a:lvl1pPr>
            <a:lvl2pPr marL="388937" indent="-222250" defTabSz="308074">
              <a:lnSpc>
                <a:spcPct val="100000"/>
              </a:lnSpc>
              <a:spcBef>
                <a:spcPts val="2213"/>
              </a:spcBef>
              <a:buSzPct val="75000"/>
              <a:buFontTx/>
              <a:defRPr sz="1800">
                <a:latin typeface="+mn-lt"/>
                <a:ea typeface="+mn-ea"/>
                <a:cs typeface="+mn-cs"/>
                <a:sym typeface="Helvetica Light"/>
              </a:defRPr>
            </a:lvl2pPr>
            <a:lvl3pPr marL="555625" indent="-222250" defTabSz="308074">
              <a:lnSpc>
                <a:spcPct val="100000"/>
              </a:lnSpc>
              <a:spcBef>
                <a:spcPts val="2213"/>
              </a:spcBef>
              <a:buSzPct val="75000"/>
              <a:buFontTx/>
              <a:defRPr sz="1800">
                <a:latin typeface="+mn-lt"/>
                <a:ea typeface="+mn-ea"/>
                <a:cs typeface="+mn-cs"/>
                <a:sym typeface="Helvetica Light"/>
              </a:defRPr>
            </a:lvl3pPr>
            <a:lvl4pPr marL="722312" indent="-222250" defTabSz="308074">
              <a:lnSpc>
                <a:spcPct val="100000"/>
              </a:lnSpc>
              <a:spcBef>
                <a:spcPts val="2213"/>
              </a:spcBef>
              <a:buSzPct val="75000"/>
              <a:buFontTx/>
              <a:defRPr sz="1800">
                <a:latin typeface="+mn-lt"/>
                <a:ea typeface="+mn-ea"/>
                <a:cs typeface="+mn-cs"/>
                <a:sym typeface="Helvetica Light"/>
              </a:defRPr>
            </a:lvl4pPr>
            <a:lvl5pPr marL="889000" indent="-222250" defTabSz="308074">
              <a:lnSpc>
                <a:spcPct val="100000"/>
              </a:lnSpc>
              <a:spcBef>
                <a:spcPts val="2213"/>
              </a:spcBef>
              <a:buSzPct val="75000"/>
              <a:buFontTx/>
              <a:defRPr sz="1800">
                <a:latin typeface="+mn-lt"/>
                <a:ea typeface="+mn-ea"/>
                <a:cs typeface="+mn-cs"/>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xfrm>
            <a:off x="4433570" y="6163469"/>
            <a:ext cx="270908" cy="255198"/>
          </a:xfrm>
          <a:prstGeom prst="rect">
            <a:avLst/>
          </a:prstGeom>
        </p:spPr>
        <p:txBody>
          <a:bodyPr lIns="63500" tIns="63500" rIns="63500" bIns="63500" anchor="t"/>
          <a:lstStyle>
            <a:lvl1pPr algn="ctr" defTabSz="308074">
              <a:defRPr sz="825">
                <a:solidFill>
                  <a:srgbClr val="000000"/>
                </a:solidFill>
                <a:latin typeface="+mn-lt"/>
                <a:ea typeface="+mn-ea"/>
                <a:cs typeface="+mn-cs"/>
                <a:sym typeface="Helvetica Light"/>
              </a:defRPr>
            </a:lvl1pPr>
          </a:lstStyle>
          <a:p>
            <a:fld id="{86CB4B4D-7CA3-9044-876B-883B54F8677D}" type="slidenum">
              <a:rPr/>
              <a:pPr/>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quarter" idx="13"/>
          </p:nvPr>
        </p:nvSpPr>
        <p:spPr>
          <a:xfrm>
            <a:off x="4673203" y="2008188"/>
            <a:ext cx="2500313" cy="3929063"/>
          </a:xfrm>
          <a:prstGeom prst="rect">
            <a:avLst/>
          </a:prstGeom>
        </p:spPr>
        <p:txBody>
          <a:bodyPr tIns="45719" bIns="45719">
            <a:noAutofit/>
          </a:bodyPr>
          <a:lstStyle/>
          <a:p>
            <a:endParaRPr/>
          </a:p>
        </p:txBody>
      </p:sp>
      <p:sp>
        <p:nvSpPr>
          <p:cNvPr id="66" name="Title Text"/>
          <p:cNvSpPr txBox="1">
            <a:spLocks noGrp="1"/>
          </p:cNvSpPr>
          <p:nvPr>
            <p:ph type="title"/>
          </p:nvPr>
        </p:nvSpPr>
        <p:spPr>
          <a:xfrm>
            <a:off x="1970485" y="658813"/>
            <a:ext cx="5203031" cy="1349376"/>
          </a:xfrm>
          <a:prstGeom prst="rect">
            <a:avLst/>
          </a:prstGeom>
        </p:spPr>
        <p:txBody>
          <a:bodyPr lIns="63500" tIns="63500" rIns="63500" bIns="63500"/>
          <a:lstStyle>
            <a:lvl1pPr algn="ctr" defTabSz="308074">
              <a:lnSpc>
                <a:spcPct val="100000"/>
              </a:lnSpc>
              <a:defRPr sz="4200">
                <a:latin typeface="+mn-lt"/>
                <a:ea typeface="+mn-ea"/>
                <a:cs typeface="+mn-cs"/>
                <a:sym typeface="Helvetica Light"/>
              </a:defRPr>
            </a:lvl1pPr>
          </a:lstStyle>
          <a:p>
            <a:r>
              <a:t>Title Text</a:t>
            </a:r>
          </a:p>
        </p:txBody>
      </p:sp>
      <p:sp>
        <p:nvSpPr>
          <p:cNvPr id="67" name="Body Level One…"/>
          <p:cNvSpPr txBox="1">
            <a:spLocks noGrp="1"/>
          </p:cNvSpPr>
          <p:nvPr>
            <p:ph type="body" sz="quarter" idx="1"/>
          </p:nvPr>
        </p:nvSpPr>
        <p:spPr>
          <a:xfrm>
            <a:off x="1970484" y="2008188"/>
            <a:ext cx="2500313" cy="3929063"/>
          </a:xfrm>
          <a:prstGeom prst="rect">
            <a:avLst/>
          </a:prstGeom>
        </p:spPr>
        <p:txBody>
          <a:bodyPr lIns="63500" tIns="63500" rIns="63500" bIns="63500" anchor="ctr"/>
          <a:lstStyle>
            <a:lvl1pPr marL="165327" indent="-165327" defTabSz="308074">
              <a:lnSpc>
                <a:spcPct val="100000"/>
              </a:lnSpc>
              <a:spcBef>
                <a:spcPts val="1688"/>
              </a:spcBef>
              <a:buSzPct val="75000"/>
              <a:buFontTx/>
              <a:defRPr sz="1350">
                <a:latin typeface="+mn-lt"/>
                <a:ea typeface="+mn-ea"/>
                <a:cs typeface="+mn-cs"/>
                <a:sym typeface="Helvetica Light"/>
              </a:defRPr>
            </a:lvl1pPr>
            <a:lvl2pPr marL="293914" indent="-165327" defTabSz="308074">
              <a:lnSpc>
                <a:spcPct val="100000"/>
              </a:lnSpc>
              <a:spcBef>
                <a:spcPts val="1688"/>
              </a:spcBef>
              <a:buSzPct val="75000"/>
              <a:buFontTx/>
              <a:defRPr sz="1350">
                <a:latin typeface="+mn-lt"/>
                <a:ea typeface="+mn-ea"/>
                <a:cs typeface="+mn-cs"/>
                <a:sym typeface="Helvetica Light"/>
              </a:defRPr>
            </a:lvl2pPr>
            <a:lvl3pPr marL="422502" indent="-165327" defTabSz="308074">
              <a:lnSpc>
                <a:spcPct val="100000"/>
              </a:lnSpc>
              <a:spcBef>
                <a:spcPts val="1688"/>
              </a:spcBef>
              <a:buSzPct val="75000"/>
              <a:buFontTx/>
              <a:defRPr sz="1350">
                <a:latin typeface="+mn-lt"/>
                <a:ea typeface="+mn-ea"/>
                <a:cs typeface="+mn-cs"/>
                <a:sym typeface="Helvetica Light"/>
              </a:defRPr>
            </a:lvl3pPr>
            <a:lvl4pPr marL="551089" indent="-165327" defTabSz="308074">
              <a:lnSpc>
                <a:spcPct val="100000"/>
              </a:lnSpc>
              <a:spcBef>
                <a:spcPts val="1688"/>
              </a:spcBef>
              <a:buSzPct val="75000"/>
              <a:buFontTx/>
              <a:defRPr sz="1350">
                <a:latin typeface="+mn-lt"/>
                <a:ea typeface="+mn-ea"/>
                <a:cs typeface="+mn-cs"/>
                <a:sym typeface="Helvetica Light"/>
              </a:defRPr>
            </a:lvl4pPr>
            <a:lvl5pPr marL="679677" indent="-165327" defTabSz="308074">
              <a:lnSpc>
                <a:spcPct val="100000"/>
              </a:lnSpc>
              <a:spcBef>
                <a:spcPts val="1688"/>
              </a:spcBef>
              <a:buSzPct val="75000"/>
              <a:buFontTx/>
              <a:defRPr sz="1350">
                <a:latin typeface="+mn-lt"/>
                <a:ea typeface="+mn-ea"/>
                <a:cs typeface="+mn-cs"/>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4433570" y="6163469"/>
            <a:ext cx="270908" cy="255198"/>
          </a:xfrm>
          <a:prstGeom prst="rect">
            <a:avLst/>
          </a:prstGeom>
        </p:spPr>
        <p:txBody>
          <a:bodyPr lIns="63500" tIns="63500" rIns="63500" bIns="63500" anchor="t"/>
          <a:lstStyle>
            <a:lvl1pPr algn="ctr" defTabSz="308074">
              <a:defRPr sz="825">
                <a:solidFill>
                  <a:srgbClr val="000000"/>
                </a:solidFill>
                <a:latin typeface="+mn-lt"/>
                <a:ea typeface="+mn-ea"/>
                <a:cs typeface="+mn-cs"/>
                <a:sym typeface="Helvetica Light"/>
              </a:defRPr>
            </a:lvl1pPr>
          </a:lstStyle>
          <a:p>
            <a:fld id="{86CB4B4D-7CA3-9044-876B-883B54F8677D}" type="slidenum">
              <a:rPr/>
              <a:pPr/>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sz="half" idx="1"/>
          </p:nvPr>
        </p:nvSpPr>
        <p:spPr>
          <a:xfrm>
            <a:off x="1970485" y="1174750"/>
            <a:ext cx="5203031" cy="4508501"/>
          </a:xfrm>
          <a:prstGeom prst="rect">
            <a:avLst/>
          </a:prstGeom>
        </p:spPr>
        <p:txBody>
          <a:bodyPr lIns="63500" tIns="63500" rIns="63500" bIns="63500" anchor="ctr"/>
          <a:lstStyle>
            <a:lvl1pPr marL="222250" indent="-222250" defTabSz="308074">
              <a:lnSpc>
                <a:spcPct val="100000"/>
              </a:lnSpc>
              <a:spcBef>
                <a:spcPts val="2213"/>
              </a:spcBef>
              <a:buSzPct val="75000"/>
              <a:buFontTx/>
              <a:defRPr sz="1800">
                <a:latin typeface="+mn-lt"/>
                <a:ea typeface="+mn-ea"/>
                <a:cs typeface="+mn-cs"/>
                <a:sym typeface="Helvetica Light"/>
              </a:defRPr>
            </a:lvl1pPr>
            <a:lvl2pPr marL="388937" indent="-222250" defTabSz="308074">
              <a:lnSpc>
                <a:spcPct val="100000"/>
              </a:lnSpc>
              <a:spcBef>
                <a:spcPts val="2213"/>
              </a:spcBef>
              <a:buSzPct val="75000"/>
              <a:buFontTx/>
              <a:defRPr sz="1800">
                <a:latin typeface="+mn-lt"/>
                <a:ea typeface="+mn-ea"/>
                <a:cs typeface="+mn-cs"/>
                <a:sym typeface="Helvetica Light"/>
              </a:defRPr>
            </a:lvl2pPr>
            <a:lvl3pPr marL="555625" indent="-222250" defTabSz="308074">
              <a:lnSpc>
                <a:spcPct val="100000"/>
              </a:lnSpc>
              <a:spcBef>
                <a:spcPts val="2213"/>
              </a:spcBef>
              <a:buSzPct val="75000"/>
              <a:buFontTx/>
              <a:defRPr sz="1800">
                <a:latin typeface="+mn-lt"/>
                <a:ea typeface="+mn-ea"/>
                <a:cs typeface="+mn-cs"/>
                <a:sym typeface="Helvetica Light"/>
              </a:defRPr>
            </a:lvl3pPr>
            <a:lvl4pPr marL="722312" indent="-222250" defTabSz="308074">
              <a:lnSpc>
                <a:spcPct val="100000"/>
              </a:lnSpc>
              <a:spcBef>
                <a:spcPts val="2213"/>
              </a:spcBef>
              <a:buSzPct val="75000"/>
              <a:buFontTx/>
              <a:defRPr sz="1800">
                <a:latin typeface="+mn-lt"/>
                <a:ea typeface="+mn-ea"/>
                <a:cs typeface="+mn-cs"/>
                <a:sym typeface="Helvetica Light"/>
              </a:defRPr>
            </a:lvl4pPr>
            <a:lvl5pPr marL="889000" indent="-222250" defTabSz="308074">
              <a:lnSpc>
                <a:spcPct val="100000"/>
              </a:lnSpc>
              <a:spcBef>
                <a:spcPts val="2213"/>
              </a:spcBef>
              <a:buSzPct val="75000"/>
              <a:buFontTx/>
              <a:defRPr sz="1800">
                <a:latin typeface="+mn-lt"/>
                <a:ea typeface="+mn-ea"/>
                <a:cs typeface="+mn-cs"/>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xfrm>
            <a:off x="4433570" y="6163469"/>
            <a:ext cx="270908" cy="255198"/>
          </a:xfrm>
          <a:prstGeom prst="rect">
            <a:avLst/>
          </a:prstGeom>
        </p:spPr>
        <p:txBody>
          <a:bodyPr lIns="63500" tIns="63500" rIns="63500" bIns="63500" anchor="t"/>
          <a:lstStyle>
            <a:lvl1pPr algn="ctr" defTabSz="308074">
              <a:defRPr sz="825">
                <a:solidFill>
                  <a:srgbClr val="000000"/>
                </a:solidFill>
                <a:latin typeface="+mn-lt"/>
                <a:ea typeface="+mn-ea"/>
                <a:cs typeface="+mn-cs"/>
                <a:sym typeface="Helvetica Light"/>
              </a:defRPr>
            </a:lvl1pPr>
          </a:lstStyle>
          <a:p>
            <a:fld id="{86CB4B4D-7CA3-9044-876B-883B54F8677D}" type="slidenum">
              <a:rPr/>
              <a:pPr/>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4673203" y="3563937"/>
            <a:ext cx="2500313" cy="2357438"/>
          </a:xfrm>
          <a:prstGeom prst="rect">
            <a:avLst/>
          </a:prstGeom>
        </p:spPr>
        <p:txBody>
          <a:bodyPr tIns="45719" bIns="45719">
            <a:noAutofit/>
          </a:bodyPr>
          <a:lstStyle/>
          <a:p>
            <a:endParaRPr/>
          </a:p>
        </p:txBody>
      </p:sp>
      <p:sp>
        <p:nvSpPr>
          <p:cNvPr id="84" name="Image"/>
          <p:cNvSpPr>
            <a:spLocks noGrp="1"/>
          </p:cNvSpPr>
          <p:nvPr>
            <p:ph type="pic" sz="quarter" idx="14"/>
          </p:nvPr>
        </p:nvSpPr>
        <p:spPr>
          <a:xfrm>
            <a:off x="4676118" y="936625"/>
            <a:ext cx="2500313" cy="2357438"/>
          </a:xfrm>
          <a:prstGeom prst="rect">
            <a:avLst/>
          </a:prstGeom>
        </p:spPr>
        <p:txBody>
          <a:bodyPr tIns="45719" bIns="45719">
            <a:noAutofit/>
          </a:bodyPr>
          <a:lstStyle/>
          <a:p>
            <a:endParaRPr/>
          </a:p>
        </p:txBody>
      </p:sp>
      <p:sp>
        <p:nvSpPr>
          <p:cNvPr id="85" name="Image"/>
          <p:cNvSpPr>
            <a:spLocks noGrp="1"/>
          </p:cNvSpPr>
          <p:nvPr>
            <p:ph type="pic" sz="quarter" idx="15"/>
          </p:nvPr>
        </p:nvSpPr>
        <p:spPr>
          <a:xfrm>
            <a:off x="1970485" y="936625"/>
            <a:ext cx="2500313" cy="4984751"/>
          </a:xfrm>
          <a:prstGeom prst="rect">
            <a:avLst/>
          </a:prstGeom>
        </p:spPr>
        <p:txBody>
          <a:bodyPr tIns="45719" bIns="45719">
            <a:noAutofit/>
          </a:bodyPr>
          <a:lstStyle/>
          <a:p>
            <a:endParaRPr/>
          </a:p>
        </p:txBody>
      </p:sp>
      <p:sp>
        <p:nvSpPr>
          <p:cNvPr id="86" name="Slide Number"/>
          <p:cNvSpPr txBox="1">
            <a:spLocks noGrp="1"/>
          </p:cNvSpPr>
          <p:nvPr>
            <p:ph type="sldNum" sz="quarter" idx="2"/>
          </p:nvPr>
        </p:nvSpPr>
        <p:spPr>
          <a:xfrm>
            <a:off x="4433570" y="6163469"/>
            <a:ext cx="270908" cy="255198"/>
          </a:xfrm>
          <a:prstGeom prst="rect">
            <a:avLst/>
          </a:prstGeom>
        </p:spPr>
        <p:txBody>
          <a:bodyPr lIns="63500" tIns="63500" rIns="63500" bIns="63500" anchor="t"/>
          <a:lstStyle>
            <a:lvl1pPr algn="ctr" defTabSz="308074">
              <a:defRPr sz="825">
                <a:solidFill>
                  <a:srgbClr val="000000"/>
                </a:solidFill>
                <a:latin typeface="+mn-lt"/>
                <a:ea typeface="+mn-ea"/>
                <a:cs typeface="+mn-cs"/>
                <a:sym typeface="Helvetica Light"/>
              </a:defRPr>
            </a:lvl1pPr>
          </a:lstStyle>
          <a:p>
            <a:fld id="{86CB4B4D-7CA3-9044-876B-883B54F8677D}" type="slidenum">
              <a:rPr/>
              <a:pPr/>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119313" y="4357688"/>
            <a:ext cx="4905375" cy="301365"/>
          </a:xfrm>
          <a:prstGeom prst="rect">
            <a:avLst/>
          </a:prstGeom>
        </p:spPr>
        <p:txBody>
          <a:bodyPr lIns="63500" tIns="63500" rIns="63500" bIns="63500">
            <a:spAutoFit/>
          </a:bodyPr>
          <a:lstStyle>
            <a:lvl1pPr marL="0" indent="0" algn="ctr" defTabSz="308074">
              <a:lnSpc>
                <a:spcPct val="100000"/>
              </a:lnSpc>
              <a:spcBef>
                <a:spcPts val="0"/>
              </a:spcBef>
              <a:buSzTx/>
              <a:buFontTx/>
              <a:buNone/>
              <a:defRPr sz="1125">
                <a:latin typeface="Helvetica"/>
                <a:ea typeface="Helvetica"/>
                <a:cs typeface="Helvetica"/>
                <a:sym typeface="Helvetica"/>
              </a:defRPr>
            </a:lvl1pPr>
          </a:lstStyle>
          <a:p>
            <a:r>
              <a:t>–Johnny Appleseed</a:t>
            </a:r>
          </a:p>
        </p:txBody>
      </p:sp>
      <p:sp>
        <p:nvSpPr>
          <p:cNvPr id="94" name="“Type a quote here.”"/>
          <p:cNvSpPr txBox="1">
            <a:spLocks noGrp="1"/>
          </p:cNvSpPr>
          <p:nvPr>
            <p:ph type="body" sz="quarter" idx="14"/>
          </p:nvPr>
        </p:nvSpPr>
        <p:spPr>
          <a:xfrm>
            <a:off x="2119313" y="3053923"/>
            <a:ext cx="4905375" cy="416781"/>
          </a:xfrm>
          <a:prstGeom prst="rect">
            <a:avLst/>
          </a:prstGeom>
        </p:spPr>
        <p:txBody>
          <a:bodyPr lIns="63500" tIns="63500" rIns="63500" bIns="63500" anchor="ctr">
            <a:spAutoFit/>
          </a:bodyPr>
          <a:lstStyle>
            <a:lvl1pPr marL="0" indent="0" algn="ctr" defTabSz="308074">
              <a:lnSpc>
                <a:spcPct val="100000"/>
              </a:lnSpc>
              <a:spcBef>
                <a:spcPts val="0"/>
              </a:spcBef>
              <a:buSzTx/>
              <a:buFontTx/>
              <a:buNone/>
              <a:defRPr sz="1875">
                <a:latin typeface="+mn-lt"/>
                <a:ea typeface="+mn-ea"/>
                <a:cs typeface="+mn-cs"/>
                <a:sym typeface="Helvetica Light"/>
              </a:defRPr>
            </a:lvl1pPr>
          </a:lstStyle>
          <a:p>
            <a:r>
              <a:t>“Type a quote here.” </a:t>
            </a:r>
          </a:p>
        </p:txBody>
      </p:sp>
      <p:sp>
        <p:nvSpPr>
          <p:cNvPr id="95" name="Slide Number"/>
          <p:cNvSpPr txBox="1">
            <a:spLocks noGrp="1"/>
          </p:cNvSpPr>
          <p:nvPr>
            <p:ph type="sldNum" sz="quarter" idx="2"/>
          </p:nvPr>
        </p:nvSpPr>
        <p:spPr>
          <a:xfrm>
            <a:off x="4433570" y="6163469"/>
            <a:ext cx="270908" cy="255198"/>
          </a:xfrm>
          <a:prstGeom prst="rect">
            <a:avLst/>
          </a:prstGeom>
        </p:spPr>
        <p:txBody>
          <a:bodyPr lIns="63500" tIns="63500" rIns="63500" bIns="63500" anchor="t"/>
          <a:lstStyle>
            <a:lvl1pPr algn="ctr" defTabSz="308074">
              <a:defRPr sz="825">
                <a:solidFill>
                  <a:srgbClr val="000000"/>
                </a:solidFill>
                <a:latin typeface="+mn-lt"/>
                <a:ea typeface="+mn-ea"/>
                <a:cs typeface="+mn-cs"/>
                <a:sym typeface="Helvetica Light"/>
              </a:defRPr>
            </a:lvl1pPr>
          </a:lstStyle>
          <a:p>
            <a:fld id="{86CB4B4D-7CA3-9044-876B-883B54F8677D}" type="slidenum">
              <a:rPr/>
              <a:pPr/>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1524000" y="381000"/>
            <a:ext cx="6096000" cy="6096001"/>
          </a:xfrm>
          <a:prstGeom prst="rect">
            <a:avLst/>
          </a:prstGeom>
        </p:spPr>
        <p:txBody>
          <a:bodyPr tIns="45719" bIns="45719">
            <a:noAutofit/>
          </a:bodyPr>
          <a:lstStyle/>
          <a:p>
            <a:endParaRPr/>
          </a:p>
        </p:txBody>
      </p:sp>
      <p:sp>
        <p:nvSpPr>
          <p:cNvPr id="103" name="Slide Number"/>
          <p:cNvSpPr txBox="1">
            <a:spLocks noGrp="1"/>
          </p:cNvSpPr>
          <p:nvPr>
            <p:ph type="sldNum" sz="quarter" idx="2"/>
          </p:nvPr>
        </p:nvSpPr>
        <p:spPr>
          <a:xfrm>
            <a:off x="4433570" y="6163469"/>
            <a:ext cx="270908" cy="255198"/>
          </a:xfrm>
          <a:prstGeom prst="rect">
            <a:avLst/>
          </a:prstGeom>
        </p:spPr>
        <p:txBody>
          <a:bodyPr lIns="63500" tIns="63500" rIns="63500" bIns="63500" anchor="t"/>
          <a:lstStyle>
            <a:lvl1pPr algn="ctr" defTabSz="308074">
              <a:defRPr sz="825">
                <a:solidFill>
                  <a:srgbClr val="000000"/>
                </a:solidFill>
                <a:latin typeface="+mn-lt"/>
                <a:ea typeface="+mn-ea"/>
                <a:cs typeface="+mn-cs"/>
                <a:sym typeface="Helvetica Light"/>
              </a:defRPr>
            </a:lvl1pPr>
          </a:lstStyle>
          <a:p>
            <a:fld id="{86CB4B4D-7CA3-9044-876B-883B54F8677D}" type="slidenum">
              <a:rPr/>
              <a:p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6AF2876C-A5C3-43D6-8329-189B4ADB52BC}" type="datetimeFigureOut">
              <a:rPr lang="en-US"/>
              <a:pPr>
                <a:defRPr/>
              </a:pPr>
              <a:t>5/10/19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8CBFDE7-DC8E-4119-919D-1FD12C5FE3C0}" type="slidenum">
              <a:rPr lang="en-US"/>
              <a:pPr>
                <a:defRPr/>
              </a:pPr>
              <a:t>‹#›</a:t>
            </a:fld>
            <a:endParaRPr lang="en-US"/>
          </a:p>
        </p:txBody>
      </p:sp>
    </p:spTree>
    <p:extLst>
      <p:ext uri="{BB962C8B-B14F-4D97-AF65-F5344CB8AC3E}">
        <p14:creationId xmlns:p14="http://schemas.microsoft.com/office/powerpoint/2010/main" val="4594036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1657350" y="2130425"/>
            <a:ext cx="5829300" cy="1470025"/>
          </a:xfrm>
          <a:prstGeom prst="rect">
            <a:avLst/>
          </a:prstGeom>
        </p:spPr>
        <p:txBody>
          <a:bodyPr/>
          <a:lstStyle>
            <a:lvl1pPr algn="ctr" defTabSz="342900">
              <a:lnSpc>
                <a:spcPct val="100000"/>
              </a:lnSpc>
              <a:defRPr>
                <a:latin typeface="Calibri"/>
                <a:ea typeface="Calibri"/>
                <a:cs typeface="Calibri"/>
                <a:sym typeface="Calibri"/>
              </a:defRPr>
            </a:lvl1pPr>
          </a:lstStyle>
          <a:p>
            <a:r>
              <a:t>Title Text</a:t>
            </a:r>
          </a:p>
        </p:txBody>
      </p:sp>
      <p:sp>
        <p:nvSpPr>
          <p:cNvPr id="118" name="Body Level One…"/>
          <p:cNvSpPr txBox="1">
            <a:spLocks noGrp="1"/>
          </p:cNvSpPr>
          <p:nvPr>
            <p:ph type="body" sz="quarter" idx="1"/>
          </p:nvPr>
        </p:nvSpPr>
        <p:spPr>
          <a:xfrm>
            <a:off x="2171700" y="3886200"/>
            <a:ext cx="4800600" cy="1752600"/>
          </a:xfrm>
          <a:prstGeom prst="rect">
            <a:avLst/>
          </a:prstGeom>
        </p:spPr>
        <p:txBody>
          <a:bodyPr/>
          <a:lstStyle>
            <a:lvl1pPr marL="0" indent="0" algn="ctr" defTabSz="342900">
              <a:lnSpc>
                <a:spcPct val="100000"/>
              </a:lnSpc>
              <a:spcBef>
                <a:spcPts val="563"/>
              </a:spcBef>
              <a:buSzTx/>
              <a:buFontTx/>
              <a:buNone/>
              <a:defRPr sz="2400">
                <a:solidFill>
                  <a:srgbClr val="888888"/>
                </a:solidFill>
              </a:defRPr>
            </a:lvl1pPr>
            <a:lvl2pPr marL="0" indent="171450" algn="ctr" defTabSz="342900">
              <a:lnSpc>
                <a:spcPct val="100000"/>
              </a:lnSpc>
              <a:spcBef>
                <a:spcPts val="563"/>
              </a:spcBef>
              <a:buSzTx/>
              <a:buFontTx/>
              <a:buNone/>
              <a:defRPr sz="2400">
                <a:solidFill>
                  <a:srgbClr val="888888"/>
                </a:solidFill>
              </a:defRPr>
            </a:lvl2pPr>
            <a:lvl3pPr marL="0" indent="342900" algn="ctr" defTabSz="342900">
              <a:lnSpc>
                <a:spcPct val="100000"/>
              </a:lnSpc>
              <a:spcBef>
                <a:spcPts val="563"/>
              </a:spcBef>
              <a:buSzTx/>
              <a:buFontTx/>
              <a:buNone/>
              <a:defRPr sz="2400">
                <a:solidFill>
                  <a:srgbClr val="888888"/>
                </a:solidFill>
              </a:defRPr>
            </a:lvl3pPr>
            <a:lvl4pPr marL="0" indent="514350" algn="ctr" defTabSz="342900">
              <a:lnSpc>
                <a:spcPct val="100000"/>
              </a:lnSpc>
              <a:spcBef>
                <a:spcPts val="563"/>
              </a:spcBef>
              <a:buSzTx/>
              <a:buFontTx/>
              <a:buNone/>
              <a:defRPr sz="2400">
                <a:solidFill>
                  <a:srgbClr val="888888"/>
                </a:solidFill>
              </a:defRPr>
            </a:lvl4pPr>
            <a:lvl5pPr marL="0" indent="685800" algn="ctr" defTabSz="342900">
              <a:lnSpc>
                <a:spcPct val="100000"/>
              </a:lnSpc>
              <a:spcBef>
                <a:spcPts val="563"/>
              </a:spcBef>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7338781" y="6377332"/>
            <a:ext cx="319319" cy="323163"/>
          </a:xfrm>
          <a:prstGeom prst="rect">
            <a:avLst/>
          </a:prstGeom>
        </p:spPr>
        <p:txBody>
          <a:bodyPr/>
          <a:lstStyle>
            <a:lvl1pPr defTabSz="342900"/>
          </a:lstStyle>
          <a:p>
            <a:fld id="{86CB4B4D-7CA3-9044-876B-883B54F8677D}" type="slidenum">
              <a:rPr/>
              <a:pPr/>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485900" y="274638"/>
            <a:ext cx="6172200" cy="1143001"/>
          </a:xfrm>
          <a:prstGeom prst="rect">
            <a:avLst/>
          </a:prstGeom>
        </p:spPr>
        <p:txBody>
          <a:bodyPr/>
          <a:lstStyle>
            <a:lvl1pPr algn="ctr" defTabSz="342900">
              <a:lnSpc>
                <a:spcPct val="100000"/>
              </a:lnSpc>
              <a:defRPr>
                <a:latin typeface="Calibri"/>
                <a:ea typeface="Calibri"/>
                <a:cs typeface="Calibri"/>
                <a:sym typeface="Calibri"/>
              </a:defRPr>
            </a:lvl1pPr>
          </a:lstStyle>
          <a:p>
            <a:r>
              <a:t>Title Text</a:t>
            </a:r>
          </a:p>
        </p:txBody>
      </p:sp>
      <p:sp>
        <p:nvSpPr>
          <p:cNvPr id="127" name="Body Level One…"/>
          <p:cNvSpPr txBox="1">
            <a:spLocks noGrp="1"/>
          </p:cNvSpPr>
          <p:nvPr>
            <p:ph type="body" idx="1"/>
          </p:nvPr>
        </p:nvSpPr>
        <p:spPr>
          <a:xfrm>
            <a:off x="1485900" y="1600200"/>
            <a:ext cx="6172200" cy="4525963"/>
          </a:xfrm>
          <a:prstGeom prst="rect">
            <a:avLst/>
          </a:prstGeom>
        </p:spPr>
        <p:txBody>
          <a:bodyPr/>
          <a:lstStyle>
            <a:lvl1pPr marL="257175" indent="-257175" defTabSz="342900">
              <a:lnSpc>
                <a:spcPct val="100000"/>
              </a:lnSpc>
              <a:spcBef>
                <a:spcPts val="563"/>
              </a:spcBef>
              <a:defRPr sz="2400">
                <a:solidFill>
                  <a:srgbClr val="FFFFFF"/>
                </a:solidFill>
              </a:defRPr>
            </a:lvl1pPr>
            <a:lvl2pPr marL="416378" indent="-244928" defTabSz="342900">
              <a:lnSpc>
                <a:spcPct val="100000"/>
              </a:lnSpc>
              <a:spcBef>
                <a:spcPts val="563"/>
              </a:spcBef>
              <a:buChar char="–"/>
              <a:defRPr sz="2400">
                <a:solidFill>
                  <a:srgbClr val="FFFFFF"/>
                </a:solidFill>
              </a:defRPr>
            </a:lvl2pPr>
            <a:lvl3pPr marL="571500" indent="-228600" defTabSz="342900">
              <a:lnSpc>
                <a:spcPct val="100000"/>
              </a:lnSpc>
              <a:spcBef>
                <a:spcPts val="563"/>
              </a:spcBef>
              <a:defRPr sz="2400">
                <a:solidFill>
                  <a:srgbClr val="FFFFFF"/>
                </a:solidFill>
              </a:defRPr>
            </a:lvl3pPr>
            <a:lvl4pPr marL="788670" indent="-274320" defTabSz="342900">
              <a:lnSpc>
                <a:spcPct val="100000"/>
              </a:lnSpc>
              <a:spcBef>
                <a:spcPts val="563"/>
              </a:spcBef>
              <a:buChar char="–"/>
              <a:defRPr sz="2400">
                <a:solidFill>
                  <a:srgbClr val="FFFFFF"/>
                </a:solidFill>
              </a:defRPr>
            </a:lvl4pPr>
            <a:lvl5pPr marL="960120" indent="-274320" defTabSz="342900">
              <a:lnSpc>
                <a:spcPct val="100000"/>
              </a:lnSpc>
              <a:spcBef>
                <a:spcPts val="563"/>
              </a:spcBef>
              <a:buChar char="»"/>
              <a:defRPr sz="2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7338781" y="6377332"/>
            <a:ext cx="319319" cy="323163"/>
          </a:xfrm>
          <a:prstGeom prst="rect">
            <a:avLst/>
          </a:prstGeom>
        </p:spPr>
        <p:txBody>
          <a:bodyPr/>
          <a:lstStyle>
            <a:lvl1pPr defTabSz="342900"/>
          </a:lstStyle>
          <a:p>
            <a:fld id="{86CB4B4D-7CA3-9044-876B-883B54F8677D}" type="slidenum">
              <a:rPr/>
              <a:pPr/>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1485900" y="274638"/>
            <a:ext cx="6172200" cy="1143001"/>
          </a:xfrm>
          <a:prstGeom prst="rect">
            <a:avLst/>
          </a:prstGeom>
        </p:spPr>
        <p:txBody>
          <a:bodyPr/>
          <a:lstStyle>
            <a:lvl1pPr algn="ctr" defTabSz="342900">
              <a:lnSpc>
                <a:spcPct val="100000"/>
              </a:lnSpc>
              <a:defRPr>
                <a:latin typeface="Calibri"/>
                <a:ea typeface="Calibri"/>
                <a:cs typeface="Calibri"/>
                <a:sym typeface="Calibri"/>
              </a:defRPr>
            </a:lvl1pPr>
          </a:lstStyle>
          <a:p>
            <a:r>
              <a:t>Title Text</a:t>
            </a:r>
          </a:p>
        </p:txBody>
      </p:sp>
      <p:sp>
        <p:nvSpPr>
          <p:cNvPr id="136" name="Body Level One…"/>
          <p:cNvSpPr txBox="1">
            <a:spLocks noGrp="1"/>
          </p:cNvSpPr>
          <p:nvPr>
            <p:ph type="body" sz="half" idx="1"/>
          </p:nvPr>
        </p:nvSpPr>
        <p:spPr>
          <a:xfrm>
            <a:off x="1485900" y="1600200"/>
            <a:ext cx="3028950" cy="4525963"/>
          </a:xfrm>
          <a:prstGeom prst="rect">
            <a:avLst/>
          </a:prstGeom>
        </p:spPr>
        <p:txBody>
          <a:bodyPr/>
          <a:lstStyle>
            <a:lvl1pPr marL="257175" indent="-257175" defTabSz="342900">
              <a:lnSpc>
                <a:spcPct val="100000"/>
              </a:lnSpc>
              <a:spcBef>
                <a:spcPts val="488"/>
              </a:spcBef>
            </a:lvl1pPr>
            <a:lvl2pPr marL="421481" indent="-250031" defTabSz="342900">
              <a:lnSpc>
                <a:spcPct val="100000"/>
              </a:lnSpc>
              <a:spcBef>
                <a:spcPts val="488"/>
              </a:spcBef>
              <a:buChar char="–"/>
            </a:lvl2pPr>
            <a:lvl3pPr defTabSz="342900">
              <a:lnSpc>
                <a:spcPct val="100000"/>
              </a:lnSpc>
              <a:spcBef>
                <a:spcPts val="488"/>
              </a:spcBef>
            </a:lvl3pPr>
            <a:lvl4pPr defTabSz="342900">
              <a:lnSpc>
                <a:spcPct val="100000"/>
              </a:lnSpc>
              <a:spcBef>
                <a:spcPts val="488"/>
              </a:spcBef>
              <a:buChar char="–"/>
            </a:lvl4pPr>
            <a:lvl5pPr defTabSz="342900">
              <a:lnSpc>
                <a:spcPct val="100000"/>
              </a:lnSpc>
              <a:spcBef>
                <a:spcPts val="488"/>
              </a:spcBef>
              <a:buChar char="»"/>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xfrm>
            <a:off x="7338781" y="6377332"/>
            <a:ext cx="319319" cy="323163"/>
          </a:xfrm>
          <a:prstGeom prst="rect">
            <a:avLst/>
          </a:prstGeom>
        </p:spPr>
        <p:txBody>
          <a:bodyPr/>
          <a:lstStyle>
            <a:lvl1pPr defTabSz="342900"/>
          </a:lstStyle>
          <a:p>
            <a:fld id="{86CB4B4D-7CA3-9044-876B-883B54F8677D}" type="slidenum">
              <a:rPr/>
              <a:pPr/>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144" name="Title Text"/>
          <p:cNvSpPr txBox="1">
            <a:spLocks noGrp="1"/>
          </p:cNvSpPr>
          <p:nvPr>
            <p:ph type="title"/>
          </p:nvPr>
        </p:nvSpPr>
        <p:spPr>
          <a:xfrm>
            <a:off x="1657350" y="2130425"/>
            <a:ext cx="5829300" cy="1470025"/>
          </a:xfrm>
          <a:prstGeom prst="rect">
            <a:avLst/>
          </a:prstGeom>
        </p:spPr>
        <p:txBody>
          <a:bodyPr/>
          <a:lstStyle>
            <a:lvl1pPr algn="ctr" defTabSz="342900">
              <a:lnSpc>
                <a:spcPct val="100000"/>
              </a:lnSpc>
              <a:defRPr>
                <a:solidFill>
                  <a:srgbClr val="FFFFFF"/>
                </a:solidFill>
                <a:latin typeface="Calibri"/>
                <a:ea typeface="Calibri"/>
                <a:cs typeface="Calibri"/>
                <a:sym typeface="Calibri"/>
              </a:defRPr>
            </a:lvl1pPr>
          </a:lstStyle>
          <a:p>
            <a:r>
              <a:t>Title Text</a:t>
            </a:r>
          </a:p>
        </p:txBody>
      </p:sp>
      <p:sp>
        <p:nvSpPr>
          <p:cNvPr id="145" name="Body Level One…"/>
          <p:cNvSpPr txBox="1">
            <a:spLocks noGrp="1"/>
          </p:cNvSpPr>
          <p:nvPr>
            <p:ph type="body" sz="quarter" idx="1"/>
          </p:nvPr>
        </p:nvSpPr>
        <p:spPr>
          <a:xfrm>
            <a:off x="2171700" y="3886200"/>
            <a:ext cx="4800600" cy="1752600"/>
          </a:xfrm>
          <a:prstGeom prst="rect">
            <a:avLst/>
          </a:prstGeom>
        </p:spPr>
        <p:txBody>
          <a:bodyPr/>
          <a:lstStyle>
            <a:lvl1pPr marL="0" indent="0" algn="ctr" defTabSz="342900">
              <a:lnSpc>
                <a:spcPct val="100000"/>
              </a:lnSpc>
              <a:spcBef>
                <a:spcPts val="563"/>
              </a:spcBef>
              <a:buSzTx/>
              <a:buFontTx/>
              <a:buNone/>
              <a:defRPr sz="2400">
                <a:solidFill>
                  <a:srgbClr val="888888"/>
                </a:solidFill>
              </a:defRPr>
            </a:lvl1pPr>
            <a:lvl2pPr marL="0" indent="171450" algn="ctr" defTabSz="342900">
              <a:lnSpc>
                <a:spcPct val="100000"/>
              </a:lnSpc>
              <a:spcBef>
                <a:spcPts val="563"/>
              </a:spcBef>
              <a:buSzTx/>
              <a:buFontTx/>
              <a:buNone/>
              <a:defRPr sz="2400">
                <a:solidFill>
                  <a:srgbClr val="888888"/>
                </a:solidFill>
              </a:defRPr>
            </a:lvl2pPr>
            <a:lvl3pPr marL="0" indent="342900" algn="ctr" defTabSz="342900">
              <a:lnSpc>
                <a:spcPct val="100000"/>
              </a:lnSpc>
              <a:spcBef>
                <a:spcPts val="563"/>
              </a:spcBef>
              <a:buSzTx/>
              <a:buFontTx/>
              <a:buNone/>
              <a:defRPr sz="2400">
                <a:solidFill>
                  <a:srgbClr val="888888"/>
                </a:solidFill>
              </a:defRPr>
            </a:lvl3pPr>
            <a:lvl4pPr marL="0" indent="514350" algn="ctr" defTabSz="342900">
              <a:lnSpc>
                <a:spcPct val="100000"/>
              </a:lnSpc>
              <a:spcBef>
                <a:spcPts val="563"/>
              </a:spcBef>
              <a:buSzTx/>
              <a:buFontTx/>
              <a:buNone/>
              <a:defRPr sz="2400">
                <a:solidFill>
                  <a:srgbClr val="888888"/>
                </a:solidFill>
              </a:defRPr>
            </a:lvl4pPr>
            <a:lvl5pPr marL="0" indent="685800" algn="ctr" defTabSz="342900">
              <a:lnSpc>
                <a:spcPct val="100000"/>
              </a:lnSpc>
              <a:spcBef>
                <a:spcPts val="563"/>
              </a:spcBef>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6" name="Slide Number"/>
          <p:cNvSpPr txBox="1">
            <a:spLocks noGrp="1"/>
          </p:cNvSpPr>
          <p:nvPr>
            <p:ph type="sldNum" sz="quarter" idx="2"/>
          </p:nvPr>
        </p:nvSpPr>
        <p:spPr>
          <a:xfrm>
            <a:off x="7338781" y="6377332"/>
            <a:ext cx="319319" cy="323163"/>
          </a:xfrm>
          <a:prstGeom prst="rect">
            <a:avLst/>
          </a:prstGeom>
        </p:spPr>
        <p:txBody>
          <a:bodyPr/>
          <a:lstStyle>
            <a:lvl1pPr defTabSz="342900"/>
          </a:lstStyle>
          <a:p>
            <a:fld id="{86CB4B4D-7CA3-9044-876B-883B54F8677D}" type="slidenum">
              <a:rPr/>
              <a:pPr/>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1485900" y="274638"/>
            <a:ext cx="6172200" cy="1143001"/>
          </a:xfrm>
          <a:prstGeom prst="rect">
            <a:avLst/>
          </a:prstGeom>
        </p:spPr>
        <p:txBody>
          <a:bodyPr/>
          <a:lstStyle>
            <a:lvl1pPr algn="ctr" defTabSz="342900">
              <a:lnSpc>
                <a:spcPct val="100000"/>
              </a:lnSpc>
              <a:defRPr>
                <a:latin typeface="Calibri"/>
                <a:ea typeface="Calibri"/>
                <a:cs typeface="Calibri"/>
                <a:sym typeface="Calibri"/>
              </a:defRPr>
            </a:lvl1pPr>
          </a:lstStyle>
          <a:p>
            <a:r>
              <a:t>Title Text</a:t>
            </a:r>
          </a:p>
        </p:txBody>
      </p:sp>
      <p:sp>
        <p:nvSpPr>
          <p:cNvPr id="154" name="Body Level One…"/>
          <p:cNvSpPr txBox="1">
            <a:spLocks noGrp="1"/>
          </p:cNvSpPr>
          <p:nvPr>
            <p:ph type="body" idx="1"/>
          </p:nvPr>
        </p:nvSpPr>
        <p:spPr>
          <a:xfrm>
            <a:off x="1485900" y="1600200"/>
            <a:ext cx="6172200" cy="4525963"/>
          </a:xfrm>
          <a:prstGeom prst="rect">
            <a:avLst/>
          </a:prstGeom>
        </p:spPr>
        <p:txBody>
          <a:bodyPr/>
          <a:lstStyle>
            <a:lvl1pPr marL="257175" indent="-257175" defTabSz="342900">
              <a:lnSpc>
                <a:spcPct val="100000"/>
              </a:lnSpc>
              <a:spcBef>
                <a:spcPts val="563"/>
              </a:spcBef>
              <a:defRPr sz="2400">
                <a:solidFill>
                  <a:srgbClr val="FFFFFF"/>
                </a:solidFill>
              </a:defRPr>
            </a:lvl1pPr>
            <a:lvl2pPr marL="416378" indent="-244928" defTabSz="342900">
              <a:lnSpc>
                <a:spcPct val="100000"/>
              </a:lnSpc>
              <a:spcBef>
                <a:spcPts val="563"/>
              </a:spcBef>
              <a:buChar char="–"/>
              <a:defRPr sz="2400">
                <a:solidFill>
                  <a:srgbClr val="FFFFFF"/>
                </a:solidFill>
              </a:defRPr>
            </a:lvl2pPr>
            <a:lvl3pPr marL="571500" indent="-228600" defTabSz="342900">
              <a:lnSpc>
                <a:spcPct val="100000"/>
              </a:lnSpc>
              <a:spcBef>
                <a:spcPts val="563"/>
              </a:spcBef>
              <a:defRPr sz="2400">
                <a:solidFill>
                  <a:srgbClr val="FFFFFF"/>
                </a:solidFill>
              </a:defRPr>
            </a:lvl3pPr>
            <a:lvl4pPr marL="788670" indent="-274320" defTabSz="342900">
              <a:lnSpc>
                <a:spcPct val="100000"/>
              </a:lnSpc>
              <a:spcBef>
                <a:spcPts val="563"/>
              </a:spcBef>
              <a:buChar char="–"/>
              <a:defRPr sz="2400">
                <a:solidFill>
                  <a:srgbClr val="FFFFFF"/>
                </a:solidFill>
              </a:defRPr>
            </a:lvl4pPr>
            <a:lvl5pPr marL="960120" indent="-274320" defTabSz="342900">
              <a:lnSpc>
                <a:spcPct val="100000"/>
              </a:lnSpc>
              <a:spcBef>
                <a:spcPts val="563"/>
              </a:spcBef>
              <a:buChar char="»"/>
              <a:defRPr sz="2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5" name="Slide Number"/>
          <p:cNvSpPr txBox="1">
            <a:spLocks noGrp="1"/>
          </p:cNvSpPr>
          <p:nvPr>
            <p:ph type="sldNum" sz="quarter" idx="2"/>
          </p:nvPr>
        </p:nvSpPr>
        <p:spPr>
          <a:xfrm>
            <a:off x="7338781" y="6377332"/>
            <a:ext cx="319319" cy="323163"/>
          </a:xfrm>
          <a:prstGeom prst="rect">
            <a:avLst/>
          </a:prstGeom>
        </p:spPr>
        <p:txBody>
          <a:bodyPr/>
          <a:lstStyle>
            <a:lvl1pPr defTabSz="342900"/>
          </a:lstStyle>
          <a:p>
            <a:fld id="{86CB4B4D-7CA3-9044-876B-883B54F8677D}" type="slidenum">
              <a:rPr/>
              <a:pPr/>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162" name="Title Text"/>
          <p:cNvSpPr txBox="1">
            <a:spLocks noGrp="1"/>
          </p:cNvSpPr>
          <p:nvPr>
            <p:ph type="title"/>
          </p:nvPr>
        </p:nvSpPr>
        <p:spPr>
          <a:prstGeom prst="rect">
            <a:avLst/>
          </a:prstGeom>
        </p:spPr>
        <p:txBody>
          <a:bodyPr/>
          <a:lstStyle/>
          <a:p>
            <a:r>
              <a:t>Title Text</a:t>
            </a:r>
          </a:p>
        </p:txBody>
      </p:sp>
      <p:sp>
        <p:nvSpPr>
          <p:cNvPr id="163" name="Picture Placeholder 7"/>
          <p:cNvSpPr>
            <a:spLocks noGrp="1"/>
          </p:cNvSpPr>
          <p:nvPr>
            <p:ph type="pic" sz="quarter" idx="13"/>
          </p:nvPr>
        </p:nvSpPr>
        <p:spPr>
          <a:xfrm>
            <a:off x="933107" y="1690689"/>
            <a:ext cx="2028306" cy="2952975"/>
          </a:xfrm>
          <a:prstGeom prst="rect">
            <a:avLst/>
          </a:prstGeom>
        </p:spPr>
        <p:txBody>
          <a:bodyPr tIns="45719" bIns="45719">
            <a:noAutofit/>
          </a:bodyPr>
          <a:lstStyle/>
          <a:p>
            <a:endParaRPr/>
          </a:p>
        </p:txBody>
      </p:sp>
      <p:sp>
        <p:nvSpPr>
          <p:cNvPr id="164" name="Picture Placeholder 9"/>
          <p:cNvSpPr>
            <a:spLocks noGrp="1"/>
          </p:cNvSpPr>
          <p:nvPr>
            <p:ph type="pic" sz="quarter" idx="14"/>
          </p:nvPr>
        </p:nvSpPr>
        <p:spPr>
          <a:xfrm>
            <a:off x="933107" y="4752827"/>
            <a:ext cx="2029115" cy="1968650"/>
          </a:xfrm>
          <a:prstGeom prst="rect">
            <a:avLst/>
          </a:prstGeom>
        </p:spPr>
        <p:txBody>
          <a:bodyPr tIns="45719" bIns="45719">
            <a:noAutofit/>
          </a:bodyPr>
          <a:lstStyle/>
          <a:p>
            <a:endParaRPr/>
          </a:p>
        </p:txBody>
      </p:sp>
      <p:sp>
        <p:nvSpPr>
          <p:cNvPr id="165" name="Picture Placeholder 7"/>
          <p:cNvSpPr>
            <a:spLocks noGrp="1"/>
          </p:cNvSpPr>
          <p:nvPr>
            <p:ph type="pic" sz="quarter" idx="15"/>
          </p:nvPr>
        </p:nvSpPr>
        <p:spPr>
          <a:xfrm>
            <a:off x="3542696" y="1690689"/>
            <a:ext cx="2028306" cy="2952975"/>
          </a:xfrm>
          <a:prstGeom prst="rect">
            <a:avLst/>
          </a:prstGeom>
        </p:spPr>
        <p:txBody>
          <a:bodyPr tIns="45719" bIns="45719">
            <a:noAutofit/>
          </a:bodyPr>
          <a:lstStyle/>
          <a:p>
            <a:endParaRPr/>
          </a:p>
        </p:txBody>
      </p:sp>
      <p:sp>
        <p:nvSpPr>
          <p:cNvPr id="166" name="Picture Placeholder 9"/>
          <p:cNvSpPr>
            <a:spLocks noGrp="1"/>
          </p:cNvSpPr>
          <p:nvPr>
            <p:ph type="pic" sz="quarter" idx="16"/>
          </p:nvPr>
        </p:nvSpPr>
        <p:spPr>
          <a:xfrm>
            <a:off x="3542697" y="4752827"/>
            <a:ext cx="2029114" cy="1968650"/>
          </a:xfrm>
          <a:prstGeom prst="rect">
            <a:avLst/>
          </a:prstGeom>
        </p:spPr>
        <p:txBody>
          <a:bodyPr tIns="45719" bIns="45719">
            <a:noAutofit/>
          </a:bodyPr>
          <a:lstStyle/>
          <a:p>
            <a:endParaRPr/>
          </a:p>
        </p:txBody>
      </p:sp>
      <p:sp>
        <p:nvSpPr>
          <p:cNvPr id="167" name="Picture Placeholder 7"/>
          <p:cNvSpPr>
            <a:spLocks noGrp="1"/>
          </p:cNvSpPr>
          <p:nvPr>
            <p:ph type="pic" sz="quarter" idx="17"/>
          </p:nvPr>
        </p:nvSpPr>
        <p:spPr>
          <a:xfrm>
            <a:off x="6151477" y="1690689"/>
            <a:ext cx="2028306" cy="2952975"/>
          </a:xfrm>
          <a:prstGeom prst="rect">
            <a:avLst/>
          </a:prstGeom>
        </p:spPr>
        <p:txBody>
          <a:bodyPr tIns="45719" bIns="45719">
            <a:noAutofit/>
          </a:bodyPr>
          <a:lstStyle/>
          <a:p>
            <a:endParaRPr/>
          </a:p>
        </p:txBody>
      </p:sp>
      <p:sp>
        <p:nvSpPr>
          <p:cNvPr id="168" name="Picture Placeholder 9"/>
          <p:cNvSpPr>
            <a:spLocks noGrp="1"/>
          </p:cNvSpPr>
          <p:nvPr>
            <p:ph type="pic" sz="quarter" idx="18"/>
          </p:nvPr>
        </p:nvSpPr>
        <p:spPr>
          <a:xfrm>
            <a:off x="6151477" y="4752827"/>
            <a:ext cx="2029114" cy="1968650"/>
          </a:xfrm>
          <a:prstGeom prst="rect">
            <a:avLst/>
          </a:prstGeom>
        </p:spPr>
        <p:txBody>
          <a:bodyPr tIns="45719" bIns="45719">
            <a:noAutofit/>
          </a:bodyPr>
          <a:lstStyle/>
          <a:p>
            <a:endParaRPr/>
          </a:p>
        </p:txBody>
      </p:sp>
      <p:sp>
        <p:nvSpPr>
          <p:cNvPr id="169"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176" name="Title Text"/>
          <p:cNvSpPr txBox="1">
            <a:spLocks noGrp="1"/>
          </p:cNvSpPr>
          <p:nvPr>
            <p:ph type="title"/>
          </p:nvPr>
        </p:nvSpPr>
        <p:spPr>
          <a:prstGeom prst="rect">
            <a:avLst/>
          </a:prstGeom>
        </p:spPr>
        <p:txBody>
          <a:bodyPr/>
          <a:lstStyle/>
          <a:p>
            <a:r>
              <a:t>Title Text</a:t>
            </a:r>
          </a:p>
        </p:txBody>
      </p:sp>
      <p:sp>
        <p:nvSpPr>
          <p:cNvPr id="177" name="Picture Placeholder 7"/>
          <p:cNvSpPr>
            <a:spLocks noGrp="1"/>
          </p:cNvSpPr>
          <p:nvPr>
            <p:ph type="pic" sz="quarter" idx="13"/>
          </p:nvPr>
        </p:nvSpPr>
        <p:spPr>
          <a:xfrm>
            <a:off x="933107" y="1690689"/>
            <a:ext cx="2028306" cy="2952975"/>
          </a:xfrm>
          <a:prstGeom prst="rect">
            <a:avLst/>
          </a:prstGeom>
        </p:spPr>
        <p:txBody>
          <a:bodyPr tIns="45719" bIns="45719">
            <a:noAutofit/>
          </a:bodyPr>
          <a:lstStyle/>
          <a:p>
            <a:endParaRPr/>
          </a:p>
        </p:txBody>
      </p:sp>
      <p:sp>
        <p:nvSpPr>
          <p:cNvPr id="178" name="Picture Placeholder 9"/>
          <p:cNvSpPr>
            <a:spLocks noGrp="1"/>
          </p:cNvSpPr>
          <p:nvPr>
            <p:ph type="pic" sz="quarter" idx="14"/>
          </p:nvPr>
        </p:nvSpPr>
        <p:spPr>
          <a:xfrm>
            <a:off x="933107" y="4752827"/>
            <a:ext cx="2029115" cy="1968650"/>
          </a:xfrm>
          <a:prstGeom prst="rect">
            <a:avLst/>
          </a:prstGeom>
        </p:spPr>
        <p:txBody>
          <a:bodyPr tIns="45719" bIns="45719">
            <a:noAutofit/>
          </a:bodyPr>
          <a:lstStyle/>
          <a:p>
            <a:endParaRPr/>
          </a:p>
        </p:txBody>
      </p:sp>
      <p:sp>
        <p:nvSpPr>
          <p:cNvPr id="179" name="Picture Placeholder 7"/>
          <p:cNvSpPr>
            <a:spLocks noGrp="1"/>
          </p:cNvSpPr>
          <p:nvPr>
            <p:ph type="pic" sz="quarter" idx="15"/>
          </p:nvPr>
        </p:nvSpPr>
        <p:spPr>
          <a:xfrm>
            <a:off x="3542696" y="1690689"/>
            <a:ext cx="2028306" cy="2952975"/>
          </a:xfrm>
          <a:prstGeom prst="rect">
            <a:avLst/>
          </a:prstGeom>
        </p:spPr>
        <p:txBody>
          <a:bodyPr tIns="45719" bIns="45719">
            <a:noAutofit/>
          </a:bodyPr>
          <a:lstStyle/>
          <a:p>
            <a:endParaRPr/>
          </a:p>
        </p:txBody>
      </p:sp>
      <p:sp>
        <p:nvSpPr>
          <p:cNvPr id="180" name="Picture Placeholder 9"/>
          <p:cNvSpPr>
            <a:spLocks noGrp="1"/>
          </p:cNvSpPr>
          <p:nvPr>
            <p:ph type="pic" sz="quarter" idx="16"/>
          </p:nvPr>
        </p:nvSpPr>
        <p:spPr>
          <a:xfrm>
            <a:off x="3542697" y="4752827"/>
            <a:ext cx="2029114" cy="1968650"/>
          </a:xfrm>
          <a:prstGeom prst="rect">
            <a:avLst/>
          </a:prstGeom>
        </p:spPr>
        <p:txBody>
          <a:bodyPr tIns="45719" bIns="45719">
            <a:noAutofit/>
          </a:bodyPr>
          <a:lstStyle/>
          <a:p>
            <a:endParaRPr/>
          </a:p>
        </p:txBody>
      </p:sp>
      <p:sp>
        <p:nvSpPr>
          <p:cNvPr id="181" name="Picture Placeholder 7"/>
          <p:cNvSpPr>
            <a:spLocks noGrp="1"/>
          </p:cNvSpPr>
          <p:nvPr>
            <p:ph type="pic" sz="quarter" idx="17"/>
          </p:nvPr>
        </p:nvSpPr>
        <p:spPr>
          <a:xfrm>
            <a:off x="6151477" y="1690689"/>
            <a:ext cx="2028306" cy="2952975"/>
          </a:xfrm>
          <a:prstGeom prst="rect">
            <a:avLst/>
          </a:prstGeom>
        </p:spPr>
        <p:txBody>
          <a:bodyPr tIns="45719" bIns="45719">
            <a:noAutofit/>
          </a:bodyPr>
          <a:lstStyle/>
          <a:p>
            <a:endParaRPr/>
          </a:p>
        </p:txBody>
      </p:sp>
      <p:sp>
        <p:nvSpPr>
          <p:cNvPr id="182" name="Picture Placeholder 9"/>
          <p:cNvSpPr>
            <a:spLocks noGrp="1"/>
          </p:cNvSpPr>
          <p:nvPr>
            <p:ph type="pic" sz="quarter" idx="18"/>
          </p:nvPr>
        </p:nvSpPr>
        <p:spPr>
          <a:xfrm>
            <a:off x="6151477" y="4752827"/>
            <a:ext cx="2029114" cy="1968650"/>
          </a:xfrm>
          <a:prstGeom prst="rect">
            <a:avLst/>
          </a:prstGeom>
        </p:spPr>
        <p:txBody>
          <a:bodyPr tIns="45719" bIns="45719">
            <a:noAutofit/>
          </a:bodyPr>
          <a:lstStyle/>
          <a:p>
            <a:endParaRPr/>
          </a:p>
        </p:txBody>
      </p:sp>
      <p:sp>
        <p:nvSpPr>
          <p:cNvPr id="183"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190" name="Title Text"/>
          <p:cNvSpPr txBox="1">
            <a:spLocks noGrp="1"/>
          </p:cNvSpPr>
          <p:nvPr>
            <p:ph type="title"/>
          </p:nvPr>
        </p:nvSpPr>
        <p:spPr>
          <a:prstGeom prst="rect">
            <a:avLst/>
          </a:prstGeom>
        </p:spPr>
        <p:txBody>
          <a:bodyPr/>
          <a:lstStyle/>
          <a:p>
            <a:r>
              <a:t>Title Text</a:t>
            </a:r>
          </a:p>
        </p:txBody>
      </p:sp>
      <p:sp>
        <p:nvSpPr>
          <p:cNvPr id="191" name="Picture Placeholder 7"/>
          <p:cNvSpPr>
            <a:spLocks noGrp="1"/>
          </p:cNvSpPr>
          <p:nvPr>
            <p:ph type="pic" sz="quarter" idx="13"/>
          </p:nvPr>
        </p:nvSpPr>
        <p:spPr>
          <a:xfrm>
            <a:off x="933107" y="1690689"/>
            <a:ext cx="2028306" cy="2952975"/>
          </a:xfrm>
          <a:prstGeom prst="rect">
            <a:avLst/>
          </a:prstGeom>
        </p:spPr>
        <p:txBody>
          <a:bodyPr tIns="45719" bIns="45719">
            <a:noAutofit/>
          </a:bodyPr>
          <a:lstStyle/>
          <a:p>
            <a:endParaRPr/>
          </a:p>
        </p:txBody>
      </p:sp>
      <p:sp>
        <p:nvSpPr>
          <p:cNvPr id="192" name="Picture Placeholder 9"/>
          <p:cNvSpPr>
            <a:spLocks noGrp="1"/>
          </p:cNvSpPr>
          <p:nvPr>
            <p:ph type="pic" sz="quarter" idx="14"/>
          </p:nvPr>
        </p:nvSpPr>
        <p:spPr>
          <a:xfrm>
            <a:off x="933107" y="4752827"/>
            <a:ext cx="2029115" cy="1968650"/>
          </a:xfrm>
          <a:prstGeom prst="rect">
            <a:avLst/>
          </a:prstGeom>
        </p:spPr>
        <p:txBody>
          <a:bodyPr tIns="45719" bIns="45719">
            <a:noAutofit/>
          </a:bodyPr>
          <a:lstStyle/>
          <a:p>
            <a:endParaRPr/>
          </a:p>
        </p:txBody>
      </p:sp>
      <p:sp>
        <p:nvSpPr>
          <p:cNvPr id="193" name="Picture Placeholder 7"/>
          <p:cNvSpPr>
            <a:spLocks noGrp="1"/>
          </p:cNvSpPr>
          <p:nvPr>
            <p:ph type="pic" sz="quarter" idx="15"/>
          </p:nvPr>
        </p:nvSpPr>
        <p:spPr>
          <a:xfrm>
            <a:off x="3542696" y="1690689"/>
            <a:ext cx="2028306" cy="2952975"/>
          </a:xfrm>
          <a:prstGeom prst="rect">
            <a:avLst/>
          </a:prstGeom>
        </p:spPr>
        <p:txBody>
          <a:bodyPr tIns="45719" bIns="45719">
            <a:noAutofit/>
          </a:bodyPr>
          <a:lstStyle/>
          <a:p>
            <a:endParaRPr/>
          </a:p>
        </p:txBody>
      </p:sp>
      <p:sp>
        <p:nvSpPr>
          <p:cNvPr id="194" name="Picture Placeholder 9"/>
          <p:cNvSpPr>
            <a:spLocks noGrp="1"/>
          </p:cNvSpPr>
          <p:nvPr>
            <p:ph type="pic" sz="quarter" idx="16"/>
          </p:nvPr>
        </p:nvSpPr>
        <p:spPr>
          <a:xfrm>
            <a:off x="3542697" y="4752827"/>
            <a:ext cx="2029114" cy="1968650"/>
          </a:xfrm>
          <a:prstGeom prst="rect">
            <a:avLst/>
          </a:prstGeom>
        </p:spPr>
        <p:txBody>
          <a:bodyPr tIns="45719" bIns="45719">
            <a:noAutofit/>
          </a:bodyPr>
          <a:lstStyle/>
          <a:p>
            <a:endParaRPr/>
          </a:p>
        </p:txBody>
      </p:sp>
      <p:sp>
        <p:nvSpPr>
          <p:cNvPr id="195" name="Picture Placeholder 7"/>
          <p:cNvSpPr>
            <a:spLocks noGrp="1"/>
          </p:cNvSpPr>
          <p:nvPr>
            <p:ph type="pic" sz="quarter" idx="17"/>
          </p:nvPr>
        </p:nvSpPr>
        <p:spPr>
          <a:xfrm>
            <a:off x="6151477" y="1690689"/>
            <a:ext cx="2028306" cy="2952975"/>
          </a:xfrm>
          <a:prstGeom prst="rect">
            <a:avLst/>
          </a:prstGeom>
        </p:spPr>
        <p:txBody>
          <a:bodyPr tIns="45719" bIns="45719">
            <a:noAutofit/>
          </a:bodyPr>
          <a:lstStyle/>
          <a:p>
            <a:endParaRPr/>
          </a:p>
        </p:txBody>
      </p:sp>
      <p:sp>
        <p:nvSpPr>
          <p:cNvPr id="196" name="Picture Placeholder 9"/>
          <p:cNvSpPr>
            <a:spLocks noGrp="1"/>
          </p:cNvSpPr>
          <p:nvPr>
            <p:ph type="pic" sz="quarter" idx="18"/>
          </p:nvPr>
        </p:nvSpPr>
        <p:spPr>
          <a:xfrm>
            <a:off x="6151477" y="4752827"/>
            <a:ext cx="2029114" cy="1968650"/>
          </a:xfrm>
          <a:prstGeom prst="rect">
            <a:avLst/>
          </a:prstGeom>
        </p:spPr>
        <p:txBody>
          <a:bodyPr tIns="45719" bIns="45719">
            <a:noAutofit/>
          </a:bodyPr>
          <a:lstStyle/>
          <a:p>
            <a:endParaRPr/>
          </a:p>
        </p:txBody>
      </p:sp>
      <p:sp>
        <p:nvSpPr>
          <p:cNvPr id="19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204" name="Title Text"/>
          <p:cNvSpPr txBox="1">
            <a:spLocks noGrp="1"/>
          </p:cNvSpPr>
          <p:nvPr>
            <p:ph type="title"/>
          </p:nvPr>
        </p:nvSpPr>
        <p:spPr>
          <a:prstGeom prst="rect">
            <a:avLst/>
          </a:prstGeom>
        </p:spPr>
        <p:txBody>
          <a:bodyPr/>
          <a:lstStyle/>
          <a:p>
            <a:r>
              <a:t>Title Text</a:t>
            </a:r>
          </a:p>
        </p:txBody>
      </p:sp>
      <p:sp>
        <p:nvSpPr>
          <p:cNvPr id="205" name="Body Level One…"/>
          <p:cNvSpPr txBox="1">
            <a:spLocks noGrp="1"/>
          </p:cNvSpPr>
          <p:nvPr>
            <p:ph type="body" idx="1"/>
          </p:nvPr>
        </p:nvSpPr>
        <p:spPr>
          <a:xfrm>
            <a:off x="628650" y="1825625"/>
            <a:ext cx="78867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06" name="Slide Number"/>
          <p:cNvSpPr txBox="1">
            <a:spLocks noGrp="1"/>
          </p:cNvSpPr>
          <p:nvPr>
            <p:ph type="sldNum" sz="quarter" idx="2"/>
          </p:nvPr>
        </p:nvSpPr>
        <p:spPr>
          <a:xfrm>
            <a:off x="8196031" y="6377332"/>
            <a:ext cx="319319" cy="323163"/>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1_Two Content">
    <p:bg>
      <p:bgPr>
        <a:solidFill>
          <a:srgbClr val="707070"/>
        </a:solidFill>
        <a:effectLst/>
      </p:bgPr>
    </p:bg>
    <p:spTree>
      <p:nvGrpSpPr>
        <p:cNvPr id="1" name=""/>
        <p:cNvGrpSpPr/>
        <p:nvPr/>
      </p:nvGrpSpPr>
      <p:grpSpPr>
        <a:xfrm>
          <a:off x="0" y="0"/>
          <a:ext cx="0" cy="0"/>
          <a:chOff x="0" y="0"/>
          <a:chExt cx="0" cy="0"/>
        </a:xfrm>
      </p:grpSpPr>
      <p:sp>
        <p:nvSpPr>
          <p:cNvPr id="213" name="Title Text"/>
          <p:cNvSpPr txBox="1">
            <a:spLocks noGrp="1"/>
          </p:cNvSpPr>
          <p:nvPr>
            <p:ph type="title"/>
          </p:nvPr>
        </p:nvSpPr>
        <p:spPr>
          <a:xfrm>
            <a:off x="1485900" y="609600"/>
            <a:ext cx="6115050" cy="1066800"/>
          </a:xfrm>
          <a:prstGeom prst="rect">
            <a:avLst/>
          </a:prstGeom>
        </p:spPr>
        <p:txBody>
          <a:bodyPr/>
          <a:lstStyle>
            <a:lvl1pPr algn="ctr">
              <a:lnSpc>
                <a:spcPct val="100000"/>
              </a:lnSpc>
              <a:defRPr>
                <a:solidFill>
                  <a:srgbClr val="FFFFFF"/>
                </a:solidFill>
                <a:latin typeface="Times New Roman"/>
                <a:ea typeface="Times New Roman"/>
                <a:cs typeface="Times New Roman"/>
                <a:sym typeface="Times New Roman"/>
              </a:defRPr>
            </a:lvl1pPr>
          </a:lstStyle>
          <a:p>
            <a:r>
              <a:t>Title Text</a:t>
            </a:r>
          </a:p>
        </p:txBody>
      </p:sp>
      <p:sp>
        <p:nvSpPr>
          <p:cNvPr id="214" name="Body Level One…"/>
          <p:cNvSpPr txBox="1">
            <a:spLocks noGrp="1"/>
          </p:cNvSpPr>
          <p:nvPr>
            <p:ph type="body" sz="quarter" idx="1"/>
          </p:nvPr>
        </p:nvSpPr>
        <p:spPr>
          <a:xfrm>
            <a:off x="1485900" y="1981200"/>
            <a:ext cx="3000375" cy="4114800"/>
          </a:xfrm>
          <a:prstGeom prst="rect">
            <a:avLst/>
          </a:prstGeom>
        </p:spPr>
        <p:txBody>
          <a:bodyPr/>
          <a:lstStyle>
            <a:lvl1pPr marL="257175" indent="-257175">
              <a:lnSpc>
                <a:spcPct val="100000"/>
              </a:lnSpc>
              <a:spcBef>
                <a:spcPts val="488"/>
              </a:spcBef>
              <a:buFontTx/>
              <a:defRPr>
                <a:solidFill>
                  <a:srgbClr val="FFFFFF"/>
                </a:solidFill>
                <a:latin typeface="Times New Roman"/>
                <a:ea typeface="Times New Roman"/>
                <a:cs typeface="Times New Roman"/>
                <a:sym typeface="Times New Roman"/>
              </a:defRPr>
            </a:lvl1pPr>
            <a:lvl2pPr marL="421481" indent="-250031">
              <a:lnSpc>
                <a:spcPct val="100000"/>
              </a:lnSpc>
              <a:spcBef>
                <a:spcPts val="488"/>
              </a:spcBef>
              <a:buFontTx/>
              <a:buChar char="–"/>
              <a:defRPr>
                <a:solidFill>
                  <a:srgbClr val="FFFFFF"/>
                </a:solidFill>
                <a:latin typeface="Times New Roman"/>
                <a:ea typeface="Times New Roman"/>
                <a:cs typeface="Times New Roman"/>
                <a:sym typeface="Times New Roman"/>
              </a:defRPr>
            </a:lvl2pPr>
            <a:lvl3pPr>
              <a:lnSpc>
                <a:spcPct val="100000"/>
              </a:lnSpc>
              <a:spcBef>
                <a:spcPts val="488"/>
              </a:spcBef>
              <a:buFontTx/>
              <a:defRPr>
                <a:solidFill>
                  <a:srgbClr val="FFFFFF"/>
                </a:solidFill>
                <a:latin typeface="Times New Roman"/>
                <a:ea typeface="Times New Roman"/>
                <a:cs typeface="Times New Roman"/>
                <a:sym typeface="Times New Roman"/>
              </a:defRPr>
            </a:lvl3pPr>
            <a:lvl4pPr>
              <a:lnSpc>
                <a:spcPct val="100000"/>
              </a:lnSpc>
              <a:spcBef>
                <a:spcPts val="488"/>
              </a:spcBef>
              <a:buFontTx/>
              <a:buChar char="–"/>
              <a:defRPr>
                <a:solidFill>
                  <a:srgbClr val="FFFFFF"/>
                </a:solidFill>
                <a:latin typeface="Times New Roman"/>
                <a:ea typeface="Times New Roman"/>
                <a:cs typeface="Times New Roman"/>
                <a:sym typeface="Times New Roman"/>
              </a:defRPr>
            </a:lvl4pPr>
            <a:lvl5pPr>
              <a:lnSpc>
                <a:spcPct val="100000"/>
              </a:lnSpc>
              <a:spcBef>
                <a:spcPts val="488"/>
              </a:spcBef>
              <a:buFontTx/>
              <a:buChar char="»"/>
              <a:defRPr>
                <a:solidFill>
                  <a:srgbClr val="FFFFFF"/>
                </a:solidFill>
                <a:latin typeface="Times New Roman"/>
                <a:ea typeface="Times New Roman"/>
                <a:cs typeface="Times New Roman"/>
                <a:sym typeface="Times New Roman"/>
              </a:defRPr>
            </a:lvl5pPr>
          </a:lstStyle>
          <a:p>
            <a:r>
              <a:t>Body Level One</a:t>
            </a:r>
          </a:p>
          <a:p>
            <a:pPr lvl="1"/>
            <a:r>
              <a:t>Body Level Two</a:t>
            </a:r>
          </a:p>
          <a:p>
            <a:pPr lvl="2"/>
            <a:r>
              <a:t>Body Level Three</a:t>
            </a:r>
          </a:p>
          <a:p>
            <a:pPr lvl="3"/>
            <a:r>
              <a:t>Body Level Four</a:t>
            </a:r>
          </a:p>
          <a:p>
            <a:pPr lvl="4"/>
            <a:r>
              <a:t>Body Level Five</a:t>
            </a:r>
          </a:p>
        </p:txBody>
      </p:sp>
      <p:sp>
        <p:nvSpPr>
          <p:cNvPr id="215" name="Slide Number"/>
          <p:cNvSpPr txBox="1">
            <a:spLocks noGrp="1"/>
          </p:cNvSpPr>
          <p:nvPr>
            <p:ph type="sldNum" sz="quarter" idx="2"/>
          </p:nvPr>
        </p:nvSpPr>
        <p:spPr>
          <a:xfrm>
            <a:off x="5738582" y="6194769"/>
            <a:ext cx="319318" cy="323163"/>
          </a:xfrm>
          <a:prstGeom prst="rect">
            <a:avLst/>
          </a:prstGeom>
        </p:spPr>
        <p:txBody>
          <a:bodyPr/>
          <a:lstStyle>
            <a:lvl1pPr>
              <a:defRPr b="1">
                <a:solidFill>
                  <a:srgbClr val="000000"/>
                </a:solidFill>
                <a:latin typeface="Times New Roman"/>
                <a:ea typeface="Times New Roman"/>
                <a:cs typeface="Times New Roman"/>
                <a:sym typeface="Times New Roman"/>
              </a:defRPr>
            </a:lvl1pPr>
          </a:lstStyle>
          <a:p>
            <a:fld id="{86CB4B4D-7CA3-9044-876B-883B54F8677D}" type="slidenum">
              <a:rPr/>
              <a:p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5BA7438A-3C17-46AD-84EF-529848945F9C}" type="datetimeFigureOut">
              <a:rPr lang="en-US"/>
              <a:pPr>
                <a:defRPr/>
              </a:pPr>
              <a:t>5/10/19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B73B8B7-695B-453F-ADE9-E0B5659639E3}" type="slidenum">
              <a:rPr lang="en-US"/>
              <a:pPr>
                <a:defRPr/>
              </a:pPr>
              <a:t>‹#›</a:t>
            </a:fld>
            <a:endParaRPr lang="en-US"/>
          </a:p>
        </p:txBody>
      </p:sp>
    </p:spTree>
    <p:extLst>
      <p:ext uri="{BB962C8B-B14F-4D97-AF65-F5344CB8AC3E}">
        <p14:creationId xmlns:p14="http://schemas.microsoft.com/office/powerpoint/2010/main" val="3601402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0D04ACAC-4DAA-487C-A809-48080D10E000}" type="datetimeFigureOut">
              <a:rPr lang="en-US"/>
              <a:pPr>
                <a:defRPr/>
              </a:pPr>
              <a:t>5/10/19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A726A092-4C27-4EBB-BF8C-5522AE44F1C4}" type="slidenum">
              <a:rPr lang="en-US"/>
              <a:pPr>
                <a:defRPr/>
              </a:pPr>
              <a:t>‹#›</a:t>
            </a:fld>
            <a:endParaRPr lang="en-US"/>
          </a:p>
        </p:txBody>
      </p:sp>
    </p:spTree>
    <p:extLst>
      <p:ext uri="{BB962C8B-B14F-4D97-AF65-F5344CB8AC3E}">
        <p14:creationId xmlns:p14="http://schemas.microsoft.com/office/powerpoint/2010/main" val="3774982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1E0A4A3-9E11-4836-A108-1EE2C5F7D93D}" type="datetimeFigureOut">
              <a:rPr lang="en-US"/>
              <a:pPr>
                <a:defRPr/>
              </a:pPr>
              <a:t>5/10/19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BF26CCC-FAA7-4206-B7A1-7F912120B704}" type="slidenum">
              <a:rPr lang="en-US"/>
              <a:pPr>
                <a:defRPr/>
              </a:pPr>
              <a:t>‹#›</a:t>
            </a:fld>
            <a:endParaRPr lang="en-US"/>
          </a:p>
        </p:txBody>
      </p:sp>
    </p:spTree>
    <p:extLst>
      <p:ext uri="{BB962C8B-B14F-4D97-AF65-F5344CB8AC3E}">
        <p14:creationId xmlns:p14="http://schemas.microsoft.com/office/powerpoint/2010/main" val="538227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CED421D-B44A-4543-83F8-A1093D7F556B}" type="datetimeFigureOut">
              <a:rPr lang="en-US"/>
              <a:pPr>
                <a:defRPr/>
              </a:pPr>
              <a:t>5/10/19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7DF9E5E-E008-4619-8643-19883ED73B4F}" type="slidenum">
              <a:rPr lang="en-US"/>
              <a:pPr>
                <a:defRPr/>
              </a:pPr>
              <a:t>‹#›</a:t>
            </a:fld>
            <a:endParaRPr lang="en-US"/>
          </a:p>
        </p:txBody>
      </p:sp>
    </p:spTree>
    <p:extLst>
      <p:ext uri="{BB962C8B-B14F-4D97-AF65-F5344CB8AC3E}">
        <p14:creationId xmlns:p14="http://schemas.microsoft.com/office/powerpoint/2010/main" val="2371450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2116C2C-E6E6-4299-AA75-31F8B83A523D}" type="datetimeFigureOut">
              <a:rPr lang="en-US"/>
              <a:pPr>
                <a:defRPr/>
              </a:pPr>
              <a:t>5/10/19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B67ED1C-20ED-4C90-B58C-DBDBD1144CCB}" type="slidenum">
              <a:rPr lang="en-US"/>
              <a:pPr>
                <a:defRPr/>
              </a:pPr>
              <a:t>‹#›</a:t>
            </a:fld>
            <a:endParaRPr lang="en-US"/>
          </a:p>
        </p:txBody>
      </p:sp>
    </p:spTree>
    <p:extLst>
      <p:ext uri="{BB962C8B-B14F-4D97-AF65-F5344CB8AC3E}">
        <p14:creationId xmlns:p14="http://schemas.microsoft.com/office/powerpoint/2010/main" val="313071637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20" Type="http://schemas.openxmlformats.org/officeDocument/2006/relationships/slideLayout" Target="../slideLayouts/slideLayout48.xml"/><Relationship Id="rId21" Type="http://schemas.openxmlformats.org/officeDocument/2006/relationships/slideLayout" Target="../slideLayouts/slideLayout49.xml"/><Relationship Id="rId22" Type="http://schemas.openxmlformats.org/officeDocument/2006/relationships/theme" Target="../theme/theme3.xml"/><Relationship Id="rId10" Type="http://schemas.openxmlformats.org/officeDocument/2006/relationships/slideLayout" Target="../slideLayouts/slideLayout38.xml"/><Relationship Id="rId11" Type="http://schemas.openxmlformats.org/officeDocument/2006/relationships/slideLayout" Target="../slideLayouts/slideLayout39.xml"/><Relationship Id="rId12" Type="http://schemas.openxmlformats.org/officeDocument/2006/relationships/slideLayout" Target="../slideLayouts/slideLayout40.xml"/><Relationship Id="rId13" Type="http://schemas.openxmlformats.org/officeDocument/2006/relationships/slideLayout" Target="../slideLayouts/slideLayout41.xml"/><Relationship Id="rId14" Type="http://schemas.openxmlformats.org/officeDocument/2006/relationships/slideLayout" Target="../slideLayouts/slideLayout42.xml"/><Relationship Id="rId15" Type="http://schemas.openxmlformats.org/officeDocument/2006/relationships/slideLayout" Target="../slideLayouts/slideLayout43.xml"/><Relationship Id="rId16" Type="http://schemas.openxmlformats.org/officeDocument/2006/relationships/slideLayout" Target="../slideLayouts/slideLayout44.xml"/><Relationship Id="rId17" Type="http://schemas.openxmlformats.org/officeDocument/2006/relationships/slideLayout" Target="../slideLayouts/slideLayout45.xml"/><Relationship Id="rId18" Type="http://schemas.openxmlformats.org/officeDocument/2006/relationships/slideLayout" Target="../slideLayouts/slideLayout46.xml"/><Relationship Id="rId19" Type="http://schemas.openxmlformats.org/officeDocument/2006/relationships/slideLayout" Target="../slideLayouts/slideLayout47.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mn-lt"/>
                <a:cs typeface="+mn-cs"/>
              </a:defRPr>
            </a:lvl1pPr>
          </a:lstStyle>
          <a:p>
            <a:pPr>
              <a:defRPr/>
            </a:pPr>
            <a:fld id="{C243AFF9-5F0E-4CBD-8E73-B0762FA5980C}" type="datetimeFigureOut">
              <a:rPr lang="en-US"/>
              <a:pPr>
                <a:defRPr/>
              </a:pPr>
              <a:t>5/10/19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prstClr val="black">
                    <a:tint val="75000"/>
                  </a:prstClr>
                </a:solidFill>
                <a:latin typeface="+mn-lt"/>
                <a:cs typeface="+mn-cs"/>
              </a:defRPr>
            </a:lvl1pPr>
          </a:lstStyle>
          <a:p>
            <a:pPr>
              <a:defRPr/>
            </a:pPr>
            <a:fld id="{9C23A04A-1186-4C03-81F3-9FCC272FBC6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body" idx="1"/>
          </p:nvPr>
        </p:nvSpPr>
        <p:spPr>
          <a:xfrm>
            <a:off x="1970485" y="1174750"/>
            <a:ext cx="5203031" cy="4508501"/>
          </a:xfrm>
          <a:prstGeom prst="rect">
            <a:avLst/>
          </a:prstGeom>
          <a:ln w="3175">
            <a:miter lim="400000"/>
          </a:ln>
          <a:extLst>
            <a:ext uri="{C572A759-6A51-4108-AA02-DFA0A04FC94B}">
              <ma14:wrappingTextBoxFlag xmlns:ma14="http://schemas.microsoft.com/office/mac/drawingml/2011/main" val="1"/>
            </a:ext>
          </a:extLst>
        </p:spPr>
        <p:txBody>
          <a:bodyPr lIns="63500" tIns="63500" rIns="63500" bIns="63500" anchor="ctr">
            <a:normAutofit/>
          </a:bodyPr>
          <a:lstStyle/>
          <a:p>
            <a:r>
              <a:t>Body Level One</a:t>
            </a:r>
          </a:p>
          <a:p>
            <a:pPr lvl="1"/>
            <a:r>
              <a:t>Body Level Two</a:t>
            </a:r>
          </a:p>
          <a:p>
            <a:pPr lvl="2"/>
            <a:r>
              <a:t>Body Level Three</a:t>
            </a:r>
          </a:p>
          <a:p>
            <a:pPr lvl="3"/>
            <a:r>
              <a:t>Body Level Four</a:t>
            </a:r>
          </a:p>
          <a:p>
            <a:pPr lvl="4"/>
            <a:r>
              <a:t>Body Level Five</a:t>
            </a:r>
          </a:p>
        </p:txBody>
      </p:sp>
      <p:sp>
        <p:nvSpPr>
          <p:cNvPr id="3" name="Shape 3"/>
          <p:cNvSpPr>
            <a:spLocks noGrp="1"/>
          </p:cNvSpPr>
          <p:nvPr>
            <p:ph type="title"/>
          </p:nvPr>
        </p:nvSpPr>
        <p:spPr>
          <a:xfrm>
            <a:off x="1970485" y="658813"/>
            <a:ext cx="5203031" cy="1349376"/>
          </a:xfrm>
          <a:prstGeom prst="rect">
            <a:avLst/>
          </a:prstGeom>
          <a:ln w="3175">
            <a:miter lim="400000"/>
          </a:ln>
          <a:extLst>
            <a:ext uri="{C572A759-6A51-4108-AA02-DFA0A04FC94B}">
              <ma14:wrappingTextBoxFlag xmlns:ma14="http://schemas.microsoft.com/office/mac/drawingml/2011/main" val="1"/>
            </a:ext>
          </a:extLst>
        </p:spPr>
        <p:txBody>
          <a:bodyPr lIns="63500" tIns="63500" rIns="63500" bIns="63500" anchor="ctr">
            <a:normAutofit/>
          </a:bodyPr>
          <a:lstStyle/>
          <a:p>
            <a:r>
              <a:t>Title Text</a:t>
            </a:r>
          </a:p>
        </p:txBody>
      </p:sp>
      <p:sp>
        <p:nvSpPr>
          <p:cNvPr id="4" name="Shape 4"/>
          <p:cNvSpPr>
            <a:spLocks noGrp="1"/>
          </p:cNvSpPr>
          <p:nvPr>
            <p:ph type="sldNum" sz="quarter" idx="2"/>
          </p:nvPr>
        </p:nvSpPr>
        <p:spPr>
          <a:xfrm>
            <a:off x="4433570" y="6163469"/>
            <a:ext cx="270908" cy="255198"/>
          </a:xfrm>
          <a:prstGeom prst="rect">
            <a:avLst/>
          </a:prstGeom>
          <a:ln w="3175">
            <a:miter lim="400000"/>
          </a:ln>
        </p:spPr>
        <p:txBody>
          <a:bodyPr wrap="none" lIns="63500" tIns="63500" rIns="63500" bIns="63500">
            <a:spAutoFit/>
          </a:bodyPr>
          <a:lstStyle>
            <a:lvl1pPr>
              <a:defRPr sz="825"/>
            </a:lvl1pPr>
          </a:lstStyle>
          <a:p>
            <a:pPr algn="ctr" defTabSz="308074" fontAlgn="auto" hangingPunct="0">
              <a:spcBef>
                <a:spcPts val="0"/>
              </a:spcBef>
              <a:spcAft>
                <a:spcPts val="0"/>
              </a:spcAft>
            </a:pPr>
            <a:fld id="{86CB4B4D-7CA3-9044-876B-883B54F8677D}" type="slidenum">
              <a:rPr lang="uk-UA" kern="0" smtClean="0">
                <a:solidFill>
                  <a:srgbClr val="000000"/>
                </a:solidFill>
                <a:latin typeface="Helvetica Light"/>
                <a:cs typeface="Helvetica Light"/>
                <a:sym typeface="Helvetica Light"/>
              </a:rPr>
              <a:pPr algn="ctr" defTabSz="308074" fontAlgn="auto" hangingPunct="0">
                <a:spcBef>
                  <a:spcPts val="0"/>
                </a:spcBef>
                <a:spcAft>
                  <a:spcPts val="0"/>
                </a:spcAft>
              </a:pPr>
              <a:t>‹#›</a:t>
            </a:fld>
            <a:endParaRPr lang="uk-UA" kern="0">
              <a:solidFill>
                <a:srgbClr val="000000"/>
              </a:solidFill>
              <a:latin typeface="Helvetica Light"/>
              <a:cs typeface="Helvetica Light"/>
              <a:sym typeface="Helvetica Light"/>
            </a:endParaRPr>
          </a:p>
        </p:txBody>
      </p:sp>
    </p:spTree>
    <p:extLst>
      <p:ext uri="{BB962C8B-B14F-4D97-AF65-F5344CB8AC3E}">
        <p14:creationId xmlns:p14="http://schemas.microsoft.com/office/powerpoint/2010/main" val="101387880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ransition spd="med"/>
  <p:txStyles>
    <p:titleStyle>
      <a:lvl1pPr marL="0" marR="0" indent="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1pPr>
      <a:lvl2pPr marL="0" marR="0" indent="85725"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2pPr>
      <a:lvl3pPr marL="0" marR="0" indent="17145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3pPr>
      <a:lvl4pPr marL="0" marR="0" indent="257175"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4pPr>
      <a:lvl5pPr marL="0" marR="0" indent="34290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5pPr>
      <a:lvl6pPr marL="0" marR="0" indent="428625"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6pPr>
      <a:lvl7pPr marL="0" marR="0" indent="51435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7pPr>
      <a:lvl8pPr marL="0" marR="0" indent="600075"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8pPr>
      <a:lvl9pPr marL="0" marR="0" indent="685800" algn="ctr" defTabSz="308074"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Light"/>
        </a:defRPr>
      </a:lvl9pPr>
    </p:titleStyle>
    <p:bodyStyle>
      <a:lvl1pPr marL="222250" marR="0" indent="-222250" algn="l" defTabSz="308074" rtl="0" latinLnBrk="0">
        <a:lnSpc>
          <a:spcPct val="100000"/>
        </a:lnSpc>
        <a:spcBef>
          <a:spcPts val="2213"/>
        </a:spcBef>
        <a:spcAft>
          <a:spcPts val="0"/>
        </a:spcAft>
        <a:buClrTx/>
        <a:buSzPct val="75000"/>
        <a:buFontTx/>
        <a:buChar char="•"/>
        <a:tabLst/>
        <a:defRPr sz="1800" b="0" i="0" u="none" strike="noStrike" cap="none" spc="0" baseline="0">
          <a:ln>
            <a:noFill/>
          </a:ln>
          <a:solidFill>
            <a:srgbClr val="000000"/>
          </a:solidFill>
          <a:uFillTx/>
          <a:latin typeface="+mn-lt"/>
          <a:ea typeface="+mn-ea"/>
          <a:cs typeface="+mn-cs"/>
          <a:sym typeface="Helvetica Light"/>
        </a:defRPr>
      </a:lvl1pPr>
      <a:lvl2pPr marL="388937" marR="0" indent="-222250" algn="l" defTabSz="308074" rtl="0" latinLnBrk="0">
        <a:lnSpc>
          <a:spcPct val="100000"/>
        </a:lnSpc>
        <a:spcBef>
          <a:spcPts val="2213"/>
        </a:spcBef>
        <a:spcAft>
          <a:spcPts val="0"/>
        </a:spcAft>
        <a:buClrTx/>
        <a:buSzPct val="75000"/>
        <a:buFontTx/>
        <a:buChar char="•"/>
        <a:tabLst/>
        <a:defRPr sz="1800" b="0" i="0" u="none" strike="noStrike" cap="none" spc="0" baseline="0">
          <a:ln>
            <a:noFill/>
          </a:ln>
          <a:solidFill>
            <a:srgbClr val="000000"/>
          </a:solidFill>
          <a:uFillTx/>
          <a:latin typeface="+mn-lt"/>
          <a:ea typeface="+mn-ea"/>
          <a:cs typeface="+mn-cs"/>
          <a:sym typeface="Helvetica Light"/>
        </a:defRPr>
      </a:lvl2pPr>
      <a:lvl3pPr marL="555625" marR="0" indent="-222250" algn="l" defTabSz="308074" rtl="0" latinLnBrk="0">
        <a:lnSpc>
          <a:spcPct val="100000"/>
        </a:lnSpc>
        <a:spcBef>
          <a:spcPts val="2213"/>
        </a:spcBef>
        <a:spcAft>
          <a:spcPts val="0"/>
        </a:spcAft>
        <a:buClrTx/>
        <a:buSzPct val="75000"/>
        <a:buFontTx/>
        <a:buChar char="•"/>
        <a:tabLst/>
        <a:defRPr sz="1800" b="0" i="0" u="none" strike="noStrike" cap="none" spc="0" baseline="0">
          <a:ln>
            <a:noFill/>
          </a:ln>
          <a:solidFill>
            <a:srgbClr val="000000"/>
          </a:solidFill>
          <a:uFillTx/>
          <a:latin typeface="+mn-lt"/>
          <a:ea typeface="+mn-ea"/>
          <a:cs typeface="+mn-cs"/>
          <a:sym typeface="Helvetica Light"/>
        </a:defRPr>
      </a:lvl3pPr>
      <a:lvl4pPr marL="722312" marR="0" indent="-222250" algn="l" defTabSz="308074" rtl="0" latinLnBrk="0">
        <a:lnSpc>
          <a:spcPct val="100000"/>
        </a:lnSpc>
        <a:spcBef>
          <a:spcPts val="2213"/>
        </a:spcBef>
        <a:spcAft>
          <a:spcPts val="0"/>
        </a:spcAft>
        <a:buClrTx/>
        <a:buSzPct val="75000"/>
        <a:buFontTx/>
        <a:buChar char="•"/>
        <a:tabLst/>
        <a:defRPr sz="1800" b="0" i="0" u="none" strike="noStrike" cap="none" spc="0" baseline="0">
          <a:ln>
            <a:noFill/>
          </a:ln>
          <a:solidFill>
            <a:srgbClr val="000000"/>
          </a:solidFill>
          <a:uFillTx/>
          <a:latin typeface="+mn-lt"/>
          <a:ea typeface="+mn-ea"/>
          <a:cs typeface="+mn-cs"/>
          <a:sym typeface="Helvetica Light"/>
        </a:defRPr>
      </a:lvl4pPr>
      <a:lvl5pPr marL="889000" marR="0" indent="-222250" algn="l" defTabSz="308074" rtl="0" latinLnBrk="0">
        <a:lnSpc>
          <a:spcPct val="100000"/>
        </a:lnSpc>
        <a:spcBef>
          <a:spcPts val="2213"/>
        </a:spcBef>
        <a:spcAft>
          <a:spcPts val="0"/>
        </a:spcAft>
        <a:buClrTx/>
        <a:buSzPct val="75000"/>
        <a:buFontTx/>
        <a:buChar char="•"/>
        <a:tabLst/>
        <a:defRPr sz="1800" b="0" i="0" u="none" strike="noStrike" cap="none" spc="0" baseline="0">
          <a:ln>
            <a:noFill/>
          </a:ln>
          <a:solidFill>
            <a:srgbClr val="000000"/>
          </a:solidFill>
          <a:uFillTx/>
          <a:latin typeface="+mn-lt"/>
          <a:ea typeface="+mn-ea"/>
          <a:cs typeface="+mn-cs"/>
          <a:sym typeface="Helvetica Light"/>
        </a:defRPr>
      </a:lvl5pPr>
      <a:lvl6pPr marL="1055687" marR="0" indent="-222250" algn="l" defTabSz="308074" rtl="0" latinLnBrk="0">
        <a:lnSpc>
          <a:spcPct val="100000"/>
        </a:lnSpc>
        <a:spcBef>
          <a:spcPts val="2213"/>
        </a:spcBef>
        <a:spcAft>
          <a:spcPts val="0"/>
        </a:spcAft>
        <a:buClrTx/>
        <a:buSzPct val="75000"/>
        <a:buFontTx/>
        <a:buChar char="•"/>
        <a:tabLst/>
        <a:defRPr sz="1800" b="0" i="0" u="none" strike="noStrike" cap="none" spc="0" baseline="0">
          <a:ln>
            <a:noFill/>
          </a:ln>
          <a:solidFill>
            <a:srgbClr val="000000"/>
          </a:solidFill>
          <a:uFillTx/>
          <a:latin typeface="+mn-lt"/>
          <a:ea typeface="+mn-ea"/>
          <a:cs typeface="+mn-cs"/>
          <a:sym typeface="Helvetica Light"/>
        </a:defRPr>
      </a:lvl6pPr>
      <a:lvl7pPr marL="1222375" marR="0" indent="-222250" algn="l" defTabSz="308074" rtl="0" latinLnBrk="0">
        <a:lnSpc>
          <a:spcPct val="100000"/>
        </a:lnSpc>
        <a:spcBef>
          <a:spcPts val="2213"/>
        </a:spcBef>
        <a:spcAft>
          <a:spcPts val="0"/>
        </a:spcAft>
        <a:buClrTx/>
        <a:buSzPct val="75000"/>
        <a:buFontTx/>
        <a:buChar char="•"/>
        <a:tabLst/>
        <a:defRPr sz="1800" b="0" i="0" u="none" strike="noStrike" cap="none" spc="0" baseline="0">
          <a:ln>
            <a:noFill/>
          </a:ln>
          <a:solidFill>
            <a:srgbClr val="000000"/>
          </a:solidFill>
          <a:uFillTx/>
          <a:latin typeface="+mn-lt"/>
          <a:ea typeface="+mn-ea"/>
          <a:cs typeface="+mn-cs"/>
          <a:sym typeface="Helvetica Light"/>
        </a:defRPr>
      </a:lvl7pPr>
      <a:lvl8pPr marL="1389062" marR="0" indent="-222250" algn="l" defTabSz="308074" rtl="0" latinLnBrk="0">
        <a:lnSpc>
          <a:spcPct val="100000"/>
        </a:lnSpc>
        <a:spcBef>
          <a:spcPts val="2213"/>
        </a:spcBef>
        <a:spcAft>
          <a:spcPts val="0"/>
        </a:spcAft>
        <a:buClrTx/>
        <a:buSzPct val="75000"/>
        <a:buFontTx/>
        <a:buChar char="•"/>
        <a:tabLst/>
        <a:defRPr sz="1800" b="0" i="0" u="none" strike="noStrike" cap="none" spc="0" baseline="0">
          <a:ln>
            <a:noFill/>
          </a:ln>
          <a:solidFill>
            <a:srgbClr val="000000"/>
          </a:solidFill>
          <a:uFillTx/>
          <a:latin typeface="+mn-lt"/>
          <a:ea typeface="+mn-ea"/>
          <a:cs typeface="+mn-cs"/>
          <a:sym typeface="Helvetica Light"/>
        </a:defRPr>
      </a:lvl8pPr>
      <a:lvl9pPr marL="1555750" marR="0" indent="-222250" algn="l" defTabSz="308074" rtl="0" latinLnBrk="0">
        <a:lnSpc>
          <a:spcPct val="100000"/>
        </a:lnSpc>
        <a:spcBef>
          <a:spcPts val="2213"/>
        </a:spcBef>
        <a:spcAft>
          <a:spcPts val="0"/>
        </a:spcAft>
        <a:buClrTx/>
        <a:buSzPct val="75000"/>
        <a:buFontTx/>
        <a:buChar char="•"/>
        <a:tabLst/>
        <a:defRPr sz="18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308074" rtl="0" latinLnBrk="0">
        <a:lnSpc>
          <a:spcPct val="100000"/>
        </a:lnSpc>
        <a:spcBef>
          <a:spcPts val="0"/>
        </a:spcBef>
        <a:spcAft>
          <a:spcPts val="0"/>
        </a:spcAft>
        <a:buClrTx/>
        <a:buSzTx/>
        <a:buFontTx/>
        <a:buNone/>
        <a:tabLst/>
        <a:defRPr sz="825" b="0" i="0" u="none" strike="noStrike" cap="none" spc="0" baseline="0">
          <a:ln>
            <a:noFill/>
          </a:ln>
          <a:solidFill>
            <a:schemeClr val="tx1"/>
          </a:solidFill>
          <a:uFillTx/>
          <a:latin typeface="+mn-lt"/>
          <a:ea typeface="+mn-ea"/>
          <a:cs typeface="+mn-cs"/>
          <a:sym typeface="Helvetica Light"/>
        </a:defRPr>
      </a:lvl1pPr>
      <a:lvl2pPr marL="0" marR="0" indent="85725" algn="ctr" defTabSz="308074" rtl="0" latinLnBrk="0">
        <a:lnSpc>
          <a:spcPct val="100000"/>
        </a:lnSpc>
        <a:spcBef>
          <a:spcPts val="0"/>
        </a:spcBef>
        <a:spcAft>
          <a:spcPts val="0"/>
        </a:spcAft>
        <a:buClrTx/>
        <a:buSzTx/>
        <a:buFontTx/>
        <a:buNone/>
        <a:tabLst/>
        <a:defRPr sz="825" b="0" i="0" u="none" strike="noStrike" cap="none" spc="0" baseline="0">
          <a:ln>
            <a:noFill/>
          </a:ln>
          <a:solidFill>
            <a:schemeClr val="tx1"/>
          </a:solidFill>
          <a:uFillTx/>
          <a:latin typeface="+mn-lt"/>
          <a:ea typeface="+mn-ea"/>
          <a:cs typeface="+mn-cs"/>
          <a:sym typeface="Helvetica Light"/>
        </a:defRPr>
      </a:lvl2pPr>
      <a:lvl3pPr marL="0" marR="0" indent="171450" algn="ctr" defTabSz="308074" rtl="0" latinLnBrk="0">
        <a:lnSpc>
          <a:spcPct val="100000"/>
        </a:lnSpc>
        <a:spcBef>
          <a:spcPts val="0"/>
        </a:spcBef>
        <a:spcAft>
          <a:spcPts val="0"/>
        </a:spcAft>
        <a:buClrTx/>
        <a:buSzTx/>
        <a:buFontTx/>
        <a:buNone/>
        <a:tabLst/>
        <a:defRPr sz="825" b="0" i="0" u="none" strike="noStrike" cap="none" spc="0" baseline="0">
          <a:ln>
            <a:noFill/>
          </a:ln>
          <a:solidFill>
            <a:schemeClr val="tx1"/>
          </a:solidFill>
          <a:uFillTx/>
          <a:latin typeface="+mn-lt"/>
          <a:ea typeface="+mn-ea"/>
          <a:cs typeface="+mn-cs"/>
          <a:sym typeface="Helvetica Light"/>
        </a:defRPr>
      </a:lvl3pPr>
      <a:lvl4pPr marL="0" marR="0" indent="257175" algn="ctr" defTabSz="308074" rtl="0" latinLnBrk="0">
        <a:lnSpc>
          <a:spcPct val="100000"/>
        </a:lnSpc>
        <a:spcBef>
          <a:spcPts val="0"/>
        </a:spcBef>
        <a:spcAft>
          <a:spcPts val="0"/>
        </a:spcAft>
        <a:buClrTx/>
        <a:buSzTx/>
        <a:buFontTx/>
        <a:buNone/>
        <a:tabLst/>
        <a:defRPr sz="825" b="0" i="0" u="none" strike="noStrike" cap="none" spc="0" baseline="0">
          <a:ln>
            <a:noFill/>
          </a:ln>
          <a:solidFill>
            <a:schemeClr val="tx1"/>
          </a:solidFill>
          <a:uFillTx/>
          <a:latin typeface="+mn-lt"/>
          <a:ea typeface="+mn-ea"/>
          <a:cs typeface="+mn-cs"/>
          <a:sym typeface="Helvetica Light"/>
        </a:defRPr>
      </a:lvl4pPr>
      <a:lvl5pPr marL="0" marR="0" indent="342900" algn="ctr" defTabSz="308074" rtl="0" latinLnBrk="0">
        <a:lnSpc>
          <a:spcPct val="100000"/>
        </a:lnSpc>
        <a:spcBef>
          <a:spcPts val="0"/>
        </a:spcBef>
        <a:spcAft>
          <a:spcPts val="0"/>
        </a:spcAft>
        <a:buClrTx/>
        <a:buSzTx/>
        <a:buFontTx/>
        <a:buNone/>
        <a:tabLst/>
        <a:defRPr sz="825" b="0" i="0" u="none" strike="noStrike" cap="none" spc="0" baseline="0">
          <a:ln>
            <a:noFill/>
          </a:ln>
          <a:solidFill>
            <a:schemeClr val="tx1"/>
          </a:solidFill>
          <a:uFillTx/>
          <a:latin typeface="+mn-lt"/>
          <a:ea typeface="+mn-ea"/>
          <a:cs typeface="+mn-cs"/>
          <a:sym typeface="Helvetica Light"/>
        </a:defRPr>
      </a:lvl5pPr>
      <a:lvl6pPr marL="0" marR="0" indent="428625" algn="ctr" defTabSz="308074" rtl="0" latinLnBrk="0">
        <a:lnSpc>
          <a:spcPct val="100000"/>
        </a:lnSpc>
        <a:spcBef>
          <a:spcPts val="0"/>
        </a:spcBef>
        <a:spcAft>
          <a:spcPts val="0"/>
        </a:spcAft>
        <a:buClrTx/>
        <a:buSzTx/>
        <a:buFontTx/>
        <a:buNone/>
        <a:tabLst/>
        <a:defRPr sz="825" b="0" i="0" u="none" strike="noStrike" cap="none" spc="0" baseline="0">
          <a:ln>
            <a:noFill/>
          </a:ln>
          <a:solidFill>
            <a:schemeClr val="tx1"/>
          </a:solidFill>
          <a:uFillTx/>
          <a:latin typeface="+mn-lt"/>
          <a:ea typeface="+mn-ea"/>
          <a:cs typeface="+mn-cs"/>
          <a:sym typeface="Helvetica Light"/>
        </a:defRPr>
      </a:lvl6pPr>
      <a:lvl7pPr marL="0" marR="0" indent="514350" algn="ctr" defTabSz="308074" rtl="0" latinLnBrk="0">
        <a:lnSpc>
          <a:spcPct val="100000"/>
        </a:lnSpc>
        <a:spcBef>
          <a:spcPts val="0"/>
        </a:spcBef>
        <a:spcAft>
          <a:spcPts val="0"/>
        </a:spcAft>
        <a:buClrTx/>
        <a:buSzTx/>
        <a:buFontTx/>
        <a:buNone/>
        <a:tabLst/>
        <a:defRPr sz="825" b="0" i="0" u="none" strike="noStrike" cap="none" spc="0" baseline="0">
          <a:ln>
            <a:noFill/>
          </a:ln>
          <a:solidFill>
            <a:schemeClr val="tx1"/>
          </a:solidFill>
          <a:uFillTx/>
          <a:latin typeface="+mn-lt"/>
          <a:ea typeface="+mn-ea"/>
          <a:cs typeface="+mn-cs"/>
          <a:sym typeface="Helvetica Light"/>
        </a:defRPr>
      </a:lvl7pPr>
      <a:lvl8pPr marL="0" marR="0" indent="600075" algn="ctr" defTabSz="308074" rtl="0" latinLnBrk="0">
        <a:lnSpc>
          <a:spcPct val="100000"/>
        </a:lnSpc>
        <a:spcBef>
          <a:spcPts val="0"/>
        </a:spcBef>
        <a:spcAft>
          <a:spcPts val="0"/>
        </a:spcAft>
        <a:buClrTx/>
        <a:buSzTx/>
        <a:buFontTx/>
        <a:buNone/>
        <a:tabLst/>
        <a:defRPr sz="825" b="0" i="0" u="none" strike="noStrike" cap="none" spc="0" baseline="0">
          <a:ln>
            <a:noFill/>
          </a:ln>
          <a:solidFill>
            <a:schemeClr val="tx1"/>
          </a:solidFill>
          <a:uFillTx/>
          <a:latin typeface="+mn-lt"/>
          <a:ea typeface="+mn-ea"/>
          <a:cs typeface="+mn-cs"/>
          <a:sym typeface="Helvetica Light"/>
        </a:defRPr>
      </a:lvl8pPr>
      <a:lvl9pPr marL="0" marR="0" indent="685800" algn="ctr" defTabSz="308074" rtl="0" latinLnBrk="0">
        <a:lnSpc>
          <a:spcPct val="100000"/>
        </a:lnSpc>
        <a:spcBef>
          <a:spcPts val="0"/>
        </a:spcBef>
        <a:spcAft>
          <a:spcPts val="0"/>
        </a:spcAft>
        <a:buClrTx/>
        <a:buSzTx/>
        <a:buFontTx/>
        <a:buNone/>
        <a:tabLst/>
        <a:defRPr sz="825"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28650" y="365125"/>
            <a:ext cx="7886700" cy="1325563"/>
          </a:xfrm>
          <a:prstGeom prst="rect">
            <a:avLst/>
          </a:prstGeom>
          <a:ln w="3175">
            <a:miter lim="400000"/>
          </a:ln>
          <a:extLst>
            <a:ext uri="{C572A759-6A51-4108-AA02-DFA0A04FC94B}">
              <ma14:wrappingTextBoxFlag xmlns:ma14="http://schemas.microsoft.com/office/mac/drawingml/2011/main" val="1"/>
            </a:ext>
          </a:extLst>
        </p:spPr>
        <p:txBody>
          <a:bodyPr tIns="91439" bIns="91439" anchor="ctr">
            <a:normAutofit/>
          </a:bodyPr>
          <a:lstStyle/>
          <a:p>
            <a:r>
              <a:t>Title Text</a:t>
            </a:r>
          </a:p>
        </p:txBody>
      </p:sp>
      <p:sp>
        <p:nvSpPr>
          <p:cNvPr id="3" name="Body Level One…"/>
          <p:cNvSpPr txBox="1">
            <a:spLocks noGrp="1"/>
          </p:cNvSpPr>
          <p:nvPr>
            <p:ph type="body" idx="1"/>
          </p:nvPr>
        </p:nvSpPr>
        <p:spPr>
          <a:xfrm>
            <a:off x="457200" y="1600200"/>
            <a:ext cx="8229600" cy="4525963"/>
          </a:xfrm>
          <a:prstGeom prst="rect">
            <a:avLst/>
          </a:prstGeom>
          <a:ln w="3175">
            <a:miter lim="400000"/>
          </a:ln>
          <a:extLst>
            <a:ext uri="{C572A759-6A51-4108-AA02-DFA0A04FC94B}">
              <ma14:wrappingTextBoxFlag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233882" y="6194770"/>
            <a:ext cx="319318" cy="323163"/>
          </a:xfrm>
          <a:prstGeom prst="rect">
            <a:avLst/>
          </a:prstGeom>
          <a:ln w="3175">
            <a:miter lim="400000"/>
          </a:ln>
        </p:spPr>
        <p:txBody>
          <a:bodyPr wrap="none" tIns="91439" bIns="91439" anchor="ctr">
            <a:spAutoFit/>
          </a:bodyPr>
          <a:lstStyle>
            <a:lvl1pPr algn="r" defTabSz="685800">
              <a:defRPr sz="900">
                <a:solidFill>
                  <a:srgbClr val="888888"/>
                </a:solidFill>
                <a:latin typeface="Calibri"/>
                <a:ea typeface="Calibri"/>
                <a:cs typeface="Calibri"/>
                <a:sym typeface="Calibri"/>
              </a:defRPr>
            </a:lvl1pPr>
          </a:lstStyle>
          <a:p>
            <a:pPr fontAlgn="auto" hangingPunct="0">
              <a:spcBef>
                <a:spcPts val="0"/>
              </a:spcBef>
              <a:spcAft>
                <a:spcPts val="0"/>
              </a:spcAft>
            </a:pPr>
            <a:fld id="{86CB4B4D-7CA3-9044-876B-883B54F8677D}" type="slidenum">
              <a:rPr lang="uk-UA" kern="0" smtClean="0"/>
              <a:pPr fontAlgn="auto" hangingPunct="0">
                <a:spcBef>
                  <a:spcPts val="0"/>
                </a:spcBef>
                <a:spcAft>
                  <a:spcPts val="0"/>
                </a:spcAft>
              </a:pPr>
              <a:t>‹#›</a:t>
            </a:fld>
            <a:endParaRPr lang="uk-UA" kern="0"/>
          </a:p>
        </p:txBody>
      </p:sp>
    </p:spTree>
    <p:extLst>
      <p:ext uri="{BB962C8B-B14F-4D97-AF65-F5344CB8AC3E}">
        <p14:creationId xmlns:p14="http://schemas.microsoft.com/office/powerpoint/2010/main" val="172624111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Lst>
  <p:transition spd="med"/>
  <p:txStyles>
    <p:titleStyle>
      <a:lvl1pPr marL="0" marR="0" indent="0" algn="l" defTabSz="68580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68580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68580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68580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68580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68580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68580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68580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685800" latinLnBrk="0">
        <a:lnSpc>
          <a:spcPct val="90000"/>
        </a:lnSpc>
        <a:spcBef>
          <a:spcPts val="0"/>
        </a:spcBef>
        <a:spcAft>
          <a:spcPts val="0"/>
        </a:spcAft>
        <a:buClrTx/>
        <a:buSzTx/>
        <a:buFontTx/>
        <a:buNone/>
        <a:tabLst/>
        <a:defRPr sz="33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171450" marR="0" indent="-171450" algn="l" defTabSz="685800" latinLnBrk="0">
        <a:lnSpc>
          <a:spcPct val="90000"/>
        </a:lnSpc>
        <a:spcBef>
          <a:spcPts val="750"/>
        </a:spcBef>
        <a:spcAft>
          <a:spcPts val="0"/>
        </a:spcAft>
        <a:buClrTx/>
        <a:buSzPct val="100000"/>
        <a:buFont typeface="Arial"/>
        <a:buChar char="•"/>
        <a:tabLst/>
        <a:defRPr sz="2100" b="0" i="0" u="none" strike="noStrike" cap="none" spc="0" baseline="0">
          <a:ln>
            <a:noFill/>
          </a:ln>
          <a:solidFill>
            <a:srgbClr val="000000"/>
          </a:solidFill>
          <a:uFillTx/>
          <a:latin typeface="Calibri"/>
          <a:ea typeface="Calibri"/>
          <a:cs typeface="Calibri"/>
          <a:sym typeface="Calibri"/>
        </a:defRPr>
      </a:lvl1pPr>
      <a:lvl2pPr marL="371475" marR="0" indent="-200025" algn="l" defTabSz="685800" latinLnBrk="0">
        <a:lnSpc>
          <a:spcPct val="90000"/>
        </a:lnSpc>
        <a:spcBef>
          <a:spcPts val="750"/>
        </a:spcBef>
        <a:spcAft>
          <a:spcPts val="0"/>
        </a:spcAft>
        <a:buClrTx/>
        <a:buSzPct val="100000"/>
        <a:buFont typeface="Arial"/>
        <a:buChar char="•"/>
        <a:tabLst/>
        <a:defRPr sz="2100" b="0" i="0" u="none" strike="noStrike" cap="none" spc="0" baseline="0">
          <a:ln>
            <a:noFill/>
          </a:ln>
          <a:solidFill>
            <a:srgbClr val="000000"/>
          </a:solidFill>
          <a:uFillTx/>
          <a:latin typeface="Calibri"/>
          <a:ea typeface="Calibri"/>
          <a:cs typeface="Calibri"/>
          <a:sym typeface="Calibri"/>
        </a:defRPr>
      </a:lvl2pPr>
      <a:lvl3pPr marL="582930" marR="0" indent="-240030" algn="l" defTabSz="685800" latinLnBrk="0">
        <a:lnSpc>
          <a:spcPct val="90000"/>
        </a:lnSpc>
        <a:spcBef>
          <a:spcPts val="750"/>
        </a:spcBef>
        <a:spcAft>
          <a:spcPts val="0"/>
        </a:spcAft>
        <a:buClrTx/>
        <a:buSzPct val="100000"/>
        <a:buFont typeface="Arial"/>
        <a:buChar char="•"/>
        <a:tabLst/>
        <a:defRPr sz="2100" b="0" i="0" u="none" strike="noStrike" cap="none" spc="0" baseline="0">
          <a:ln>
            <a:noFill/>
          </a:ln>
          <a:solidFill>
            <a:srgbClr val="000000"/>
          </a:solidFill>
          <a:uFillTx/>
          <a:latin typeface="Calibri"/>
          <a:ea typeface="Calibri"/>
          <a:cs typeface="Calibri"/>
          <a:sym typeface="Calibri"/>
        </a:defRPr>
      </a:lvl3pPr>
      <a:lvl4pPr marL="781050" marR="0" indent="-266700" algn="l" defTabSz="685800" latinLnBrk="0">
        <a:lnSpc>
          <a:spcPct val="90000"/>
        </a:lnSpc>
        <a:spcBef>
          <a:spcPts val="750"/>
        </a:spcBef>
        <a:spcAft>
          <a:spcPts val="0"/>
        </a:spcAft>
        <a:buClrTx/>
        <a:buSzPct val="100000"/>
        <a:buFont typeface="Arial"/>
        <a:buChar char="•"/>
        <a:tabLst/>
        <a:defRPr sz="2100" b="0" i="0" u="none" strike="noStrike" cap="none" spc="0" baseline="0">
          <a:ln>
            <a:noFill/>
          </a:ln>
          <a:solidFill>
            <a:srgbClr val="000000"/>
          </a:solidFill>
          <a:uFillTx/>
          <a:latin typeface="Calibri"/>
          <a:ea typeface="Calibri"/>
          <a:cs typeface="Calibri"/>
          <a:sym typeface="Calibri"/>
        </a:defRPr>
      </a:lvl4pPr>
      <a:lvl5pPr marL="952500" marR="0" indent="-266700" algn="l" defTabSz="685800" latinLnBrk="0">
        <a:lnSpc>
          <a:spcPct val="90000"/>
        </a:lnSpc>
        <a:spcBef>
          <a:spcPts val="750"/>
        </a:spcBef>
        <a:spcAft>
          <a:spcPts val="0"/>
        </a:spcAft>
        <a:buClrTx/>
        <a:buSzPct val="100000"/>
        <a:buFont typeface="Arial"/>
        <a:buChar char="•"/>
        <a:tabLst/>
        <a:defRPr sz="2100" b="0" i="0" u="none" strike="noStrike" cap="none" spc="0" baseline="0">
          <a:ln>
            <a:noFill/>
          </a:ln>
          <a:solidFill>
            <a:srgbClr val="000000"/>
          </a:solidFill>
          <a:uFillTx/>
          <a:latin typeface="Calibri"/>
          <a:ea typeface="Calibri"/>
          <a:cs typeface="Calibri"/>
          <a:sym typeface="Calibri"/>
        </a:defRPr>
      </a:lvl5pPr>
      <a:lvl6pPr marL="1123950" marR="0" indent="-266700" algn="l" defTabSz="685800" latinLnBrk="0">
        <a:lnSpc>
          <a:spcPct val="90000"/>
        </a:lnSpc>
        <a:spcBef>
          <a:spcPts val="750"/>
        </a:spcBef>
        <a:spcAft>
          <a:spcPts val="0"/>
        </a:spcAft>
        <a:buClrTx/>
        <a:buSzPct val="100000"/>
        <a:buFont typeface="Arial"/>
        <a:buChar char="•"/>
        <a:tabLst/>
        <a:defRPr sz="2100" b="0" i="0" u="none" strike="noStrike" cap="none" spc="0" baseline="0">
          <a:ln>
            <a:noFill/>
          </a:ln>
          <a:solidFill>
            <a:srgbClr val="000000"/>
          </a:solidFill>
          <a:uFillTx/>
          <a:latin typeface="Calibri"/>
          <a:ea typeface="Calibri"/>
          <a:cs typeface="Calibri"/>
          <a:sym typeface="Calibri"/>
        </a:defRPr>
      </a:lvl6pPr>
      <a:lvl7pPr marL="1295400" marR="0" indent="-266700" algn="l" defTabSz="685800" latinLnBrk="0">
        <a:lnSpc>
          <a:spcPct val="90000"/>
        </a:lnSpc>
        <a:spcBef>
          <a:spcPts val="750"/>
        </a:spcBef>
        <a:spcAft>
          <a:spcPts val="0"/>
        </a:spcAft>
        <a:buClrTx/>
        <a:buSzPct val="100000"/>
        <a:buFont typeface="Arial"/>
        <a:buChar char="•"/>
        <a:tabLst/>
        <a:defRPr sz="2100" b="0" i="0" u="none" strike="noStrike" cap="none" spc="0" baseline="0">
          <a:ln>
            <a:noFill/>
          </a:ln>
          <a:solidFill>
            <a:srgbClr val="000000"/>
          </a:solidFill>
          <a:uFillTx/>
          <a:latin typeface="Calibri"/>
          <a:ea typeface="Calibri"/>
          <a:cs typeface="Calibri"/>
          <a:sym typeface="Calibri"/>
        </a:defRPr>
      </a:lvl7pPr>
      <a:lvl8pPr marL="1466850" marR="0" indent="-266700" algn="l" defTabSz="685800" latinLnBrk="0">
        <a:lnSpc>
          <a:spcPct val="90000"/>
        </a:lnSpc>
        <a:spcBef>
          <a:spcPts val="750"/>
        </a:spcBef>
        <a:spcAft>
          <a:spcPts val="0"/>
        </a:spcAft>
        <a:buClrTx/>
        <a:buSzPct val="100000"/>
        <a:buFont typeface="Arial"/>
        <a:buChar char="•"/>
        <a:tabLst/>
        <a:defRPr sz="2100" b="0" i="0" u="none" strike="noStrike" cap="none" spc="0" baseline="0">
          <a:ln>
            <a:noFill/>
          </a:ln>
          <a:solidFill>
            <a:srgbClr val="000000"/>
          </a:solidFill>
          <a:uFillTx/>
          <a:latin typeface="Calibri"/>
          <a:ea typeface="Calibri"/>
          <a:cs typeface="Calibri"/>
          <a:sym typeface="Calibri"/>
        </a:defRPr>
      </a:lvl8pPr>
      <a:lvl9pPr marL="1638300" marR="0" indent="-266700" algn="l" defTabSz="685800" latinLnBrk="0">
        <a:lnSpc>
          <a:spcPct val="90000"/>
        </a:lnSpc>
        <a:spcBef>
          <a:spcPts val="750"/>
        </a:spcBef>
        <a:spcAft>
          <a:spcPts val="0"/>
        </a:spcAft>
        <a:buClrTx/>
        <a:buSzPct val="100000"/>
        <a:buFont typeface="Arial"/>
        <a:buChar char="•"/>
        <a:tabLst/>
        <a:defRPr sz="2100" b="0" i="0" u="none" strike="noStrike" cap="none" spc="0" baseline="0">
          <a:ln>
            <a:noFill/>
          </a:ln>
          <a:solidFill>
            <a:srgbClr val="000000"/>
          </a:solidFill>
          <a:uFillTx/>
          <a:latin typeface="Calibri"/>
          <a:ea typeface="Calibri"/>
          <a:cs typeface="Calibri"/>
          <a:sym typeface="Calibri"/>
        </a:defRPr>
      </a:lvl9pPr>
    </p:bodyStyle>
    <p:otherStyle>
      <a:lvl1pPr marL="0" marR="0" indent="0" algn="r" defTabSz="68580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1pPr>
      <a:lvl2pPr marL="0" marR="0" indent="171450" algn="r" defTabSz="68580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2pPr>
      <a:lvl3pPr marL="0" marR="0" indent="342900" algn="r" defTabSz="68580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3pPr>
      <a:lvl4pPr marL="0" marR="0" indent="514350" algn="r" defTabSz="68580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4pPr>
      <a:lvl5pPr marL="0" marR="0" indent="685800" algn="r" defTabSz="68580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5pPr>
      <a:lvl6pPr marL="0" marR="0" indent="857250" algn="r" defTabSz="68580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6pPr>
      <a:lvl7pPr marL="0" marR="0" indent="1028700" algn="r" defTabSz="68580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7pPr>
      <a:lvl8pPr marL="0" marR="0" indent="1200150" algn="r" defTabSz="68580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8pPr>
      <a:lvl9pPr marL="0" marR="0" indent="1371600" algn="r" defTabSz="68580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30.png"/><Relationship Id="rId5" Type="http://schemas.openxmlformats.org/officeDocument/2006/relationships/oleObject" Target="../embeddings/oleObject1.bin"/><Relationship Id="rId6" Type="http://schemas.openxmlformats.org/officeDocument/2006/relationships/image" Target="../media/image28.emf"/><Relationship Id="rId7" Type="http://schemas.openxmlformats.org/officeDocument/2006/relationships/oleObject" Target="../embeddings/oleObject2.bin"/><Relationship Id="rId8" Type="http://schemas.openxmlformats.org/officeDocument/2006/relationships/image" Target="../media/image29.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tif"/><Relationship Id="rId8" Type="http://schemas.openxmlformats.org/officeDocument/2006/relationships/image" Target="../media/image9.png"/><Relationship Id="rId1" Type="http://schemas.openxmlformats.org/officeDocument/2006/relationships/slideLayout" Target="../slideLayouts/slideLayout23.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tiff"/></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39.tif"/><Relationship Id="rId4" Type="http://schemas.openxmlformats.org/officeDocument/2006/relationships/image" Target="../media/image40.ti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tif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3.xml"/><Relationship Id="rId4" Type="http://schemas.openxmlformats.org/officeDocument/2006/relationships/image" Target="../media/image9.png"/><Relationship Id="rId5" Type="http://schemas.openxmlformats.org/officeDocument/2006/relationships/image" Target="../media/image10.png"/><Relationship Id="rId1" Type="http://schemas.microsoft.com/office/2007/relationships/media" Target="../media/media1.avi"/><Relationship Id="rId2" Type="http://schemas.openxmlformats.org/officeDocument/2006/relationships/video" Target="../media/media1.avi"/></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45.xml"/><Relationship Id="rId2" Type="http://schemas.openxmlformats.org/officeDocument/2006/relationships/image" Target="../media/image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2.jpeg"/><Relationship Id="rId1" Type="http://schemas.openxmlformats.org/officeDocument/2006/relationships/slideLayout" Target="../slideLayouts/slideLayout23.xml"/><Relationship Id="rId2"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59.tif"/><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57.png"/><Relationship Id="rId1" Type="http://schemas.openxmlformats.org/officeDocument/2006/relationships/slideLayout" Target="../slideLayouts/slideLayout47.xml"/><Relationship Id="rId2"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13.png"/><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35986"/>
            <a:ext cx="9372600" cy="1774825"/>
          </a:xfrm>
          <a:prstGeom prst="rect">
            <a:avLst/>
          </a:prstGeom>
          <a:solidFill>
            <a:srgbClr val="FFFFFF">
              <a:alpha val="40000"/>
            </a:srgb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sz="4800" dirty="0" smtClean="0">
                <a:solidFill>
                  <a:srgbClr val="000000"/>
                </a:solidFill>
                <a:effectLst>
                  <a:outerShdw blurRad="38100" dist="38100" dir="2700000" algn="tl">
                    <a:srgbClr val="000000">
                      <a:alpha val="43137"/>
                    </a:srgbClr>
                  </a:outerShdw>
                </a:effectLst>
              </a:rPr>
              <a:t>Introduction to </a:t>
            </a:r>
            <a:r>
              <a:rPr lang="en-US" sz="4800" dirty="0" smtClean="0">
                <a:solidFill>
                  <a:srgbClr val="000000"/>
                </a:solidFill>
                <a:effectLst>
                  <a:outerShdw blurRad="38100" dist="38100" dir="2700000" algn="tl">
                    <a:srgbClr val="000000">
                      <a:alpha val="43137"/>
                    </a:srgbClr>
                  </a:outerShdw>
                </a:effectLst>
              </a:rPr>
              <a:t>classical</a:t>
            </a:r>
            <a:endParaRPr lang="en-US" sz="4800" dirty="0" smtClean="0">
              <a:solidFill>
                <a:srgbClr val="000000"/>
              </a:solidFill>
              <a:effectLst>
                <a:outerShdw blurRad="38100" dist="38100" dir="2700000" algn="tl">
                  <a:srgbClr val="000000">
                    <a:alpha val="43137"/>
                  </a:srgbClr>
                </a:outerShdw>
              </a:effectLst>
            </a:endParaRPr>
          </a:p>
          <a:p>
            <a:pPr fontAlgn="auto">
              <a:spcAft>
                <a:spcPts val="0"/>
              </a:spcAft>
              <a:defRPr/>
            </a:pPr>
            <a:r>
              <a:rPr lang="en-US" sz="4800" dirty="0" smtClean="0">
                <a:solidFill>
                  <a:srgbClr val="000000"/>
                </a:solidFill>
                <a:effectLst>
                  <a:outerShdw blurRad="38100" dist="38100" dir="2700000" algn="tl">
                    <a:srgbClr val="000000">
                      <a:alpha val="43137"/>
                    </a:srgbClr>
                  </a:outerShdw>
                </a:effectLst>
              </a:rPr>
              <a:t>deconvolution</a:t>
            </a:r>
            <a:endParaRPr lang="en-US" sz="4800" dirty="0">
              <a:solidFill>
                <a:srgbClr val="000000"/>
              </a:solidFill>
              <a:effectLst>
                <a:outerShdw blurRad="38100" dist="38100" dir="2700000" algn="tl">
                  <a:srgbClr val="000000">
                    <a:alpha val="43137"/>
                  </a:srgbClr>
                </a:outerShdw>
              </a:effectLst>
            </a:endParaRPr>
          </a:p>
        </p:txBody>
      </p:sp>
      <p:sp>
        <p:nvSpPr>
          <p:cNvPr id="8" name="Subtitle 2"/>
          <p:cNvSpPr txBox="1">
            <a:spLocks/>
          </p:cNvSpPr>
          <p:nvPr/>
        </p:nvSpPr>
        <p:spPr>
          <a:xfrm>
            <a:off x="1829628" y="3863177"/>
            <a:ext cx="5428593" cy="857751"/>
          </a:xfrm>
          <a:prstGeom prst="rect">
            <a:avLst/>
          </a:prstGeom>
          <a:solidFill>
            <a:srgbClr val="FFFFFF">
              <a:alpha val="40000"/>
            </a:srgbClr>
          </a:solidFill>
          <a:ln>
            <a:noFill/>
          </a:ln>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Aft>
                <a:spcPts val="0"/>
              </a:spcAft>
              <a:buFont typeface="Arial" pitchFamily="34" charset="0"/>
              <a:buNone/>
              <a:defRPr/>
            </a:pPr>
            <a:r>
              <a:rPr lang="en-US" sz="2400" dirty="0" smtClean="0">
                <a:effectLst>
                  <a:outerShdw blurRad="38100" dist="38100" dir="2700000" algn="tl">
                    <a:srgbClr val="000000">
                      <a:alpha val="43137"/>
                    </a:srgbClr>
                  </a:outerShdw>
                </a:effectLst>
              </a:rPr>
              <a:t>Patrick La </a:t>
            </a:r>
            <a:r>
              <a:rPr lang="en-US" sz="2400" dirty="0" err="1" smtClean="0">
                <a:effectLst>
                  <a:outerShdw blurRad="38100" dist="38100" dir="2700000" algn="tl">
                    <a:srgbClr val="000000">
                      <a:alpha val="43137"/>
                    </a:srgbClr>
                  </a:outerShdw>
                </a:effectLst>
              </a:rPr>
              <a:t>Riviere</a:t>
            </a:r>
            <a:r>
              <a:rPr lang="en-US" sz="2400" dirty="0" smtClean="0">
                <a:effectLst>
                  <a:outerShdw blurRad="38100" dist="38100" dir="2700000" algn="tl">
                    <a:srgbClr val="000000">
                      <a:alpha val="43137"/>
                    </a:srgbClr>
                  </a:outerShdw>
                </a:effectLst>
              </a:rPr>
              <a:t>, Ph.D.</a:t>
            </a:r>
          </a:p>
          <a:p>
            <a:pPr marL="0" indent="0" algn="ctr" fontAlgn="auto">
              <a:spcAft>
                <a:spcPts val="0"/>
              </a:spcAft>
              <a:buFont typeface="Arial" pitchFamily="34" charset="0"/>
              <a:buNone/>
              <a:defRPr/>
            </a:pPr>
            <a:r>
              <a:rPr lang="en-US" sz="1800" dirty="0" smtClean="0">
                <a:effectLst>
                  <a:outerShdw blurRad="38100" dist="38100" dir="2700000" algn="tl">
                    <a:srgbClr val="000000">
                      <a:alpha val="43137"/>
                    </a:srgbClr>
                  </a:outerShdw>
                </a:effectLst>
              </a:rPr>
              <a:t>Associate Professor, </a:t>
            </a:r>
          </a:p>
          <a:p>
            <a:pPr marL="0" indent="0" algn="ctr" fontAlgn="auto">
              <a:spcAft>
                <a:spcPts val="0"/>
              </a:spcAft>
              <a:buFont typeface="Arial" pitchFamily="34" charset="0"/>
              <a:buNone/>
              <a:defRPr/>
            </a:pPr>
            <a:r>
              <a:rPr lang="en-US" sz="1800" dirty="0" smtClean="0">
                <a:effectLst>
                  <a:outerShdw blurRad="38100" dist="38100" dir="2700000" algn="tl">
                    <a:srgbClr val="000000">
                      <a:alpha val="43137"/>
                    </a:srgbClr>
                  </a:outerShdw>
                </a:effectLst>
              </a:rPr>
              <a:t>Radiology and Medical Physics</a:t>
            </a:r>
          </a:p>
          <a:p>
            <a:pPr marL="0" indent="0" algn="ctr" fontAlgn="auto">
              <a:spcAft>
                <a:spcPts val="0"/>
              </a:spcAft>
              <a:buFont typeface="Arial" pitchFamily="34" charset="0"/>
              <a:buNone/>
              <a:defRPr/>
            </a:pPr>
            <a:endParaRPr lang="en-US" sz="1800" dirty="0">
              <a:effectLst>
                <a:outerShdw blurRad="38100" dist="38100" dir="2700000" algn="tl">
                  <a:srgbClr val="000000">
                    <a:alpha val="43137"/>
                  </a:srgbClr>
                </a:outerShdw>
              </a:effectLst>
            </a:endParaRPr>
          </a:p>
          <a:p>
            <a:pPr marL="0" indent="0" algn="ctr" fontAlgn="auto">
              <a:spcAft>
                <a:spcPts val="0"/>
              </a:spcAft>
              <a:buFont typeface="Arial" pitchFamily="34" charset="0"/>
              <a:buNone/>
              <a:defRPr/>
            </a:pPr>
            <a:r>
              <a:rPr lang="en-US" sz="1800" dirty="0" smtClean="0">
                <a:effectLst>
                  <a:outerShdw blurRad="38100" dist="38100" dir="2700000" algn="tl">
                    <a:srgbClr val="000000">
                      <a:alpha val="43137"/>
                    </a:srgbClr>
                  </a:outerShdw>
                </a:effectLst>
              </a:rPr>
              <a:t>The University of Chicago</a:t>
            </a:r>
            <a:endParaRPr lang="en-US" sz="1800" dirty="0">
              <a:effectLst>
                <a:outerShdw blurRad="38100" dist="38100" dir="2700000" algn="tl">
                  <a:srgbClr val="000000">
                    <a:alpha val="43137"/>
                  </a:srgbClr>
                </a:outerShdw>
              </a:effectLst>
            </a:endParaRPr>
          </a:p>
        </p:txBody>
      </p:sp>
      <p:pic>
        <p:nvPicPr>
          <p:cNvPr id="5" name="Picture 4" descr="uchica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74" y="6119904"/>
            <a:ext cx="9144000" cy="714033"/>
          </a:xfrm>
          <a:prstGeom prst="rect">
            <a:avLst/>
          </a:prstGeom>
        </p:spPr>
      </p:pic>
      <p:sp>
        <p:nvSpPr>
          <p:cNvPr id="2" name="TextBox 1"/>
          <p:cNvSpPr txBox="1"/>
          <p:nvPr/>
        </p:nvSpPr>
        <p:spPr>
          <a:xfrm>
            <a:off x="1800725" y="2675622"/>
            <a:ext cx="5486400" cy="1200329"/>
          </a:xfrm>
          <a:prstGeom prst="rect">
            <a:avLst/>
          </a:prstGeom>
          <a:noFill/>
        </p:spPr>
        <p:txBody>
          <a:bodyPr wrap="square" rtlCol="0">
            <a:spAutoFit/>
          </a:bodyPr>
          <a:lstStyle/>
          <a:p>
            <a:pPr algn="ctr"/>
            <a:r>
              <a:rPr lang="en-US" sz="3600" dirty="0" smtClean="0"/>
              <a:t>NCBM Deep Learning workshop MBL 2019</a:t>
            </a:r>
            <a:endParaRPr lang="en-US" sz="3600" dirty="0"/>
          </a:p>
        </p:txBody>
      </p:sp>
    </p:spTree>
    <p:extLst>
      <p:ext uri="{BB962C8B-B14F-4D97-AF65-F5344CB8AC3E}">
        <p14:creationId xmlns:p14="http://schemas.microsoft.com/office/powerpoint/2010/main" val="19169079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8150" y="1384519"/>
            <a:ext cx="7965424" cy="3631763"/>
          </a:xfrm>
          <a:prstGeom prst="rect">
            <a:avLst/>
          </a:prstGeom>
        </p:spPr>
        <p:txBody>
          <a:bodyPr wrap="square">
            <a:spAutoFit/>
          </a:bodyPr>
          <a:lstStyle/>
          <a:p>
            <a:pPr>
              <a:lnSpc>
                <a:spcPct val="100000"/>
              </a:lnSpc>
              <a:buFontTx/>
              <a:buChar char="•"/>
            </a:pPr>
            <a:endParaRPr lang="en-US" altLang="x-none" sz="2400" dirty="0"/>
          </a:p>
          <a:p>
            <a:pPr>
              <a:lnSpc>
                <a:spcPct val="100000"/>
              </a:lnSpc>
              <a:buFontTx/>
              <a:buChar char="•"/>
            </a:pPr>
            <a:r>
              <a:rPr lang="en-US" altLang="x-none" sz="2400" dirty="0" smtClean="0"/>
              <a:t>Shifting the input just shifts the output</a:t>
            </a:r>
          </a:p>
          <a:p>
            <a:pPr>
              <a:lnSpc>
                <a:spcPct val="100000"/>
              </a:lnSpc>
              <a:buFontTx/>
              <a:buChar char="•"/>
            </a:pPr>
            <a:endParaRPr lang="en-US" altLang="x-none" sz="2400" dirty="0"/>
          </a:p>
          <a:p>
            <a:pPr>
              <a:lnSpc>
                <a:spcPct val="100000"/>
              </a:lnSpc>
              <a:buFontTx/>
              <a:buChar char="•"/>
            </a:pPr>
            <a:endParaRPr lang="en-US" altLang="x-none" sz="2400" dirty="0"/>
          </a:p>
          <a:p>
            <a:pPr>
              <a:lnSpc>
                <a:spcPct val="100000"/>
              </a:lnSpc>
              <a:buFontTx/>
              <a:buChar char="•"/>
            </a:pPr>
            <a:endParaRPr lang="en-US" altLang="x-none" sz="2400" dirty="0"/>
          </a:p>
          <a:p>
            <a:pPr>
              <a:lnSpc>
                <a:spcPct val="100000"/>
              </a:lnSpc>
              <a:buFontTx/>
              <a:buChar char="•"/>
            </a:pPr>
            <a:endParaRPr lang="en-US" altLang="x-none" sz="2400" dirty="0"/>
          </a:p>
          <a:p>
            <a:pPr>
              <a:lnSpc>
                <a:spcPct val="100000"/>
              </a:lnSpc>
              <a:buFontTx/>
              <a:buChar char="•"/>
            </a:pPr>
            <a:endParaRPr lang="en-US" altLang="x-none" sz="2400" dirty="0"/>
          </a:p>
          <a:p>
            <a:pPr>
              <a:lnSpc>
                <a:spcPct val="100000"/>
              </a:lnSpc>
              <a:buFontTx/>
              <a:buChar char="•"/>
            </a:pPr>
            <a:endParaRPr lang="en-US" altLang="x-none" sz="2400" dirty="0"/>
          </a:p>
          <a:p>
            <a:pPr>
              <a:lnSpc>
                <a:spcPct val="100000"/>
              </a:lnSpc>
              <a:buFontTx/>
              <a:buChar char="•"/>
            </a:pPr>
            <a:endParaRPr lang="en-US" altLang="x-none" sz="2400" dirty="0"/>
          </a:p>
          <a:p>
            <a:pPr>
              <a:lnSpc>
                <a:spcPct val="100000"/>
              </a:lnSpc>
              <a:buFontTx/>
              <a:buChar char="•"/>
            </a:pPr>
            <a:endParaRPr lang="en-US" altLang="x-none" sz="1400" dirty="0"/>
          </a:p>
        </p:txBody>
      </p:sp>
      <p:sp>
        <p:nvSpPr>
          <p:cNvPr id="6146" name="Title 1"/>
          <p:cNvSpPr>
            <a:spLocks noGrp="1"/>
          </p:cNvSpPr>
          <p:nvPr>
            <p:ph type="title"/>
          </p:nvPr>
        </p:nvSpPr>
        <p:spPr>
          <a:xfrm>
            <a:off x="457200" y="0"/>
            <a:ext cx="8229600" cy="1143000"/>
          </a:xfrm>
        </p:spPr>
        <p:txBody>
          <a:bodyPr/>
          <a:lstStyle/>
          <a:p>
            <a:r>
              <a:rPr lang="en-US" altLang="en-US" sz="3600" dirty="0" smtClean="0">
                <a:cs typeface="Times New Roman" panose="02020603050405020304" pitchFamily="18" charset="0"/>
              </a:rPr>
              <a:t>Most imaging systems are shift-invariant</a:t>
            </a:r>
          </a:p>
        </p:txBody>
      </p:sp>
      <p:pic>
        <p:nvPicPr>
          <p:cNvPr id="4" name="Picture 3"/>
          <p:cNvPicPr>
            <a:picLocks noChangeAspect="1"/>
          </p:cNvPicPr>
          <p:nvPr/>
        </p:nvPicPr>
        <p:blipFill>
          <a:blip r:embed="rId3"/>
          <a:stretch>
            <a:fillRect/>
          </a:stretch>
        </p:blipFill>
        <p:spPr>
          <a:xfrm>
            <a:off x="102474" y="2535377"/>
            <a:ext cx="9041526" cy="1528405"/>
          </a:xfrm>
          <a:prstGeom prst="rect">
            <a:avLst/>
          </a:prstGeom>
        </p:spPr>
      </p:pic>
      <p:pic>
        <p:nvPicPr>
          <p:cNvPr id="5" name="Picture 4"/>
          <p:cNvPicPr>
            <a:picLocks noChangeAspect="1"/>
          </p:cNvPicPr>
          <p:nvPr/>
        </p:nvPicPr>
        <p:blipFill>
          <a:blip r:embed="rId4"/>
          <a:stretch>
            <a:fillRect/>
          </a:stretch>
        </p:blipFill>
        <p:spPr>
          <a:xfrm>
            <a:off x="609600" y="4305301"/>
            <a:ext cx="7924800" cy="1905000"/>
          </a:xfrm>
          <a:prstGeom prst="rect">
            <a:avLst/>
          </a:prstGeom>
        </p:spPr>
      </p:pic>
    </p:spTree>
    <p:extLst>
      <p:ext uri="{BB962C8B-B14F-4D97-AF65-F5344CB8AC3E}">
        <p14:creationId xmlns:p14="http://schemas.microsoft.com/office/powerpoint/2010/main" val="4196178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266700" y="152399"/>
            <a:ext cx="8686800" cy="1143000"/>
          </a:xfrm>
        </p:spPr>
        <p:txBody>
          <a:bodyPr/>
          <a:lstStyle/>
          <a:p>
            <a:r>
              <a:rPr lang="en-US" altLang="en-US" sz="3600" dirty="0" smtClean="0">
                <a:cs typeface="Times New Roman" panose="02020603050405020304" pitchFamily="18" charset="0"/>
              </a:rPr>
              <a:t>A linear, shift-invariant system can </a:t>
            </a:r>
            <a:r>
              <a:rPr lang="en-US" altLang="en-US" sz="3600" smtClean="0">
                <a:cs typeface="Times New Roman" panose="02020603050405020304" pitchFamily="18" charset="0"/>
              </a:rPr>
              <a:t>be characterized by a </a:t>
            </a:r>
            <a:r>
              <a:rPr lang="en-US" altLang="en-US" sz="3600" dirty="0" smtClean="0">
                <a:cs typeface="Times New Roman" panose="02020603050405020304" pitchFamily="18" charset="0"/>
              </a:rPr>
              <a:t>point spread function (PSF)</a:t>
            </a:r>
          </a:p>
        </p:txBody>
      </p:sp>
      <p:cxnSp>
        <p:nvCxnSpPr>
          <p:cNvPr id="7" name="Straight Connector 6"/>
          <p:cNvCxnSpPr/>
          <p:nvPr/>
        </p:nvCxnSpPr>
        <p:spPr>
          <a:xfrm>
            <a:off x="1524000" y="2362200"/>
            <a:ext cx="144780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Text Box 5"/>
          <p:cNvSpPr txBox="1">
            <a:spLocks noChangeArrowheads="1"/>
          </p:cNvSpPr>
          <p:nvPr/>
        </p:nvSpPr>
        <p:spPr bwMode="auto">
          <a:xfrm rot="16200000">
            <a:off x="614196" y="4299597"/>
            <a:ext cx="7250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sz="1200" dirty="0" smtClean="0"/>
              <a:t>Intensity</a:t>
            </a:r>
            <a:endParaRPr lang="en-US" altLang="en-US" sz="12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5750" y="1295399"/>
            <a:ext cx="5372100"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2"/>
          <p:cNvSpPr>
            <a:spLocks noGrp="1"/>
          </p:cNvSpPr>
          <p:nvPr>
            <p:ph idx="1"/>
          </p:nvPr>
        </p:nvSpPr>
        <p:spPr>
          <a:xfrm>
            <a:off x="5848350" y="1874837"/>
            <a:ext cx="2819400" cy="3733800"/>
          </a:xfrm>
        </p:spPr>
        <p:txBody>
          <a:bodyPr/>
          <a:lstStyle/>
          <a:p>
            <a:pPr marL="0" indent="0">
              <a:buNone/>
            </a:pPr>
            <a:r>
              <a:rPr lang="en-US" altLang="en-US" sz="2000" dirty="0" smtClean="0">
                <a:latin typeface="Arial" panose="020B0604020202020204" pitchFamily="34" charset="0"/>
                <a:cs typeface="Arial" panose="020B0604020202020204" pitchFamily="34" charset="0"/>
              </a:rPr>
              <a:t>For a linear, </a:t>
            </a:r>
            <a:r>
              <a:rPr lang="en-US" altLang="en-US" sz="2000" dirty="0">
                <a:latin typeface="Arial" panose="020B0604020202020204" pitchFamily="34" charset="0"/>
                <a:cs typeface="Arial" panose="020B0604020202020204" pitchFamily="34" charset="0"/>
              </a:rPr>
              <a:t>s</a:t>
            </a:r>
            <a:r>
              <a:rPr lang="en-US" altLang="en-US" sz="2000" dirty="0" smtClean="0">
                <a:latin typeface="Arial" panose="020B0604020202020204" pitchFamily="34" charset="0"/>
                <a:cs typeface="Arial" panose="020B0604020202020204" pitchFamily="34" charset="0"/>
              </a:rPr>
              <a:t>hift-invariant system, the response of the system to an idealized point allows us to calculate the response to any general object!</a:t>
            </a:r>
          </a:p>
          <a:p>
            <a:pPr marL="0" indent="0">
              <a:buNone/>
            </a:pPr>
            <a:endParaRPr lang="en-US" altLang="en-US" sz="2000" dirty="0" smtClean="0">
              <a:latin typeface="Arial" panose="020B0604020202020204" pitchFamily="34" charset="0"/>
              <a:cs typeface="Arial" panose="020B0604020202020204" pitchFamily="34" charset="0"/>
            </a:endParaRPr>
          </a:p>
          <a:p>
            <a:pPr marL="0" indent="0">
              <a:buNone/>
            </a:pPr>
            <a:endParaRPr lang="en-US" altLang="en-US" sz="2000" dirty="0" smtClean="0">
              <a:latin typeface="Arial" panose="020B0604020202020204" pitchFamily="34" charset="0"/>
              <a:cs typeface="Arial" panose="020B0604020202020204" pitchFamily="34" charset="0"/>
            </a:endParaRPr>
          </a:p>
          <a:p>
            <a:pPr marL="0" indent="0">
              <a:buNone/>
            </a:pPr>
            <a:endParaRPr lang="en-US" alt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4"/>
          <a:stretch>
            <a:fillRect/>
          </a:stretch>
        </p:blipFill>
        <p:spPr>
          <a:xfrm>
            <a:off x="2403709" y="5277507"/>
            <a:ext cx="6302141" cy="662259"/>
          </a:xfrm>
          <a:prstGeom prst="rect">
            <a:avLst/>
          </a:prstGeom>
        </p:spPr>
      </p:pic>
    </p:spTree>
    <p:extLst>
      <p:ext uri="{BB962C8B-B14F-4D97-AF65-F5344CB8AC3E}">
        <p14:creationId xmlns:p14="http://schemas.microsoft.com/office/powerpoint/2010/main" val="42825390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0"/>
            <a:ext cx="8229600" cy="1143000"/>
          </a:xfrm>
        </p:spPr>
        <p:txBody>
          <a:bodyPr/>
          <a:lstStyle/>
          <a:p>
            <a:r>
              <a:rPr lang="en-US" altLang="en-US" sz="3600" dirty="0" smtClean="0">
                <a:cs typeface="Times New Roman" panose="02020603050405020304" pitchFamily="18" charset="0"/>
              </a:rPr>
              <a:t>Typical microscopy PSF, aka Airy pattern</a:t>
            </a:r>
          </a:p>
        </p:txBody>
      </p:sp>
      <p:sp>
        <p:nvSpPr>
          <p:cNvPr id="6147" name="Content Placeholder 2"/>
          <p:cNvSpPr>
            <a:spLocks noGrp="1"/>
          </p:cNvSpPr>
          <p:nvPr>
            <p:ph idx="1"/>
          </p:nvPr>
        </p:nvSpPr>
        <p:spPr>
          <a:xfrm>
            <a:off x="4343400" y="1905000"/>
            <a:ext cx="4074482" cy="2647396"/>
          </a:xfrm>
        </p:spPr>
        <p:txBody>
          <a:bodyPr/>
          <a:lstStyle/>
          <a:p>
            <a:pPr marL="0" indent="0">
              <a:buNone/>
            </a:pPr>
            <a:r>
              <a:rPr lang="en-US" altLang="en-US" sz="2000" dirty="0" smtClean="0">
                <a:latin typeface="Arial" panose="020B0604020202020204" pitchFamily="34" charset="0"/>
                <a:cs typeface="Arial" panose="020B0604020202020204" pitchFamily="34" charset="0"/>
              </a:rPr>
              <a:t>The better the spatial resolution of your system, the smaller the PSF/ Airy pattern.</a:t>
            </a:r>
          </a:p>
          <a:p>
            <a:pPr marL="0" indent="0">
              <a:buNone/>
            </a:pPr>
            <a:endParaRPr lang="en-US" altLang="en-US" sz="2000" dirty="0" smtClean="0">
              <a:latin typeface="Arial" panose="020B0604020202020204" pitchFamily="34" charset="0"/>
              <a:cs typeface="Arial" panose="020B0604020202020204" pitchFamily="34" charset="0"/>
            </a:endParaRPr>
          </a:p>
          <a:p>
            <a:pPr marL="0" indent="0">
              <a:buNone/>
            </a:pPr>
            <a:endParaRPr lang="en-US" altLang="en-US" sz="2000" dirty="0" smtClean="0">
              <a:latin typeface="Arial" panose="020B0604020202020204" pitchFamily="34" charset="0"/>
              <a:cs typeface="Arial" panose="020B0604020202020204" pitchFamily="34" charset="0"/>
            </a:endParaRPr>
          </a:p>
          <a:p>
            <a:pPr marL="0" indent="0">
              <a:buNone/>
            </a:pPr>
            <a:endParaRPr lang="en-US" altLang="en-US" sz="2000" dirty="0">
              <a:latin typeface="Arial" panose="020B0604020202020204" pitchFamily="34" charset="0"/>
              <a:cs typeface="Arial" panose="020B0604020202020204" pitchFamily="34" charset="0"/>
            </a:endParaRPr>
          </a:p>
          <a:p>
            <a:pPr marL="0" indent="0">
              <a:buNone/>
            </a:pPr>
            <a:r>
              <a:rPr lang="en-US" altLang="en-US" sz="2000" dirty="0" smtClean="0">
                <a:latin typeface="Arial" panose="020B0604020202020204" pitchFamily="34" charset="0"/>
                <a:cs typeface="Arial" panose="020B0604020202020204" pitchFamily="34" charset="0"/>
              </a:rPr>
              <a:t>Measurement of the full width at half maximum (FWHM) intensity is one way to determine resolution. </a:t>
            </a:r>
            <a:endParaRPr lang="en-US" altLang="en-US" sz="2000" dirty="0">
              <a:latin typeface="Arial" panose="020B0604020202020204" pitchFamily="34" charset="0"/>
              <a:cs typeface="Arial" panose="020B0604020202020204" pitchFamily="34" charset="0"/>
            </a:endParaRPr>
          </a:p>
        </p:txBody>
      </p:sp>
      <p:sp>
        <p:nvSpPr>
          <p:cNvPr id="8" name="Text Box 5"/>
          <p:cNvSpPr txBox="1">
            <a:spLocks noChangeArrowheads="1"/>
          </p:cNvSpPr>
          <p:nvPr/>
        </p:nvSpPr>
        <p:spPr bwMode="auto">
          <a:xfrm>
            <a:off x="3657600" y="6504801"/>
            <a:ext cx="5425208"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sz="1200" dirty="0" smtClean="0">
                <a:latin typeface="Arial"/>
                <a:cs typeface="Arial"/>
              </a:rPr>
              <a:t>Image </a:t>
            </a:r>
            <a:r>
              <a:rPr lang="en-US" altLang="en-US" sz="1200" dirty="0">
                <a:latin typeface="Arial"/>
                <a:cs typeface="Arial"/>
              </a:rPr>
              <a:t>credit: </a:t>
            </a:r>
            <a:r>
              <a:rPr lang="en-US" altLang="en-US" sz="1200" dirty="0" err="1" smtClean="0">
                <a:latin typeface="Arial"/>
                <a:cs typeface="Arial"/>
              </a:rPr>
              <a:t>Bolte</a:t>
            </a:r>
            <a:r>
              <a:rPr lang="en-US" altLang="en-US" sz="1200" dirty="0" smtClean="0">
                <a:latin typeface="Arial"/>
                <a:cs typeface="Arial"/>
              </a:rPr>
              <a:t> and </a:t>
            </a:r>
            <a:r>
              <a:rPr lang="en-US" altLang="en-US" sz="1200" dirty="0" err="1" smtClean="0">
                <a:latin typeface="Arial"/>
                <a:cs typeface="Arial"/>
              </a:rPr>
              <a:t>Corderlieres</a:t>
            </a:r>
            <a:r>
              <a:rPr lang="en-US" altLang="en-US" sz="1200" dirty="0" smtClean="0">
                <a:latin typeface="Arial"/>
                <a:cs typeface="Arial"/>
              </a:rPr>
              <a:t> (2006</a:t>
            </a:r>
            <a:r>
              <a:rPr lang="en-US" altLang="en-US" sz="1200" dirty="0">
                <a:latin typeface="Arial"/>
                <a:cs typeface="Arial"/>
              </a:rPr>
              <a:t>) J. Microscopy </a:t>
            </a:r>
            <a:r>
              <a:rPr lang="en-US" altLang="en-US" sz="1200" dirty="0" smtClean="0">
                <a:latin typeface="Arial"/>
                <a:cs typeface="Arial"/>
              </a:rPr>
              <a:t>v. 224 pt3, pg. 214</a:t>
            </a:r>
            <a:endParaRPr lang="en-US" altLang="en-US" sz="1200" dirty="0">
              <a:latin typeface="Arial"/>
              <a:cs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582" y="1219200"/>
            <a:ext cx="2266950" cy="4657725"/>
          </a:xfrm>
          <a:prstGeom prst="rect">
            <a:avLst/>
          </a:prstGeom>
        </p:spPr>
      </p:pic>
      <p:cxnSp>
        <p:nvCxnSpPr>
          <p:cNvPr id="7" name="Straight Connector 6"/>
          <p:cNvCxnSpPr/>
          <p:nvPr/>
        </p:nvCxnSpPr>
        <p:spPr>
          <a:xfrm>
            <a:off x="1524000" y="2362200"/>
            <a:ext cx="1447800"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Text Box 5"/>
          <p:cNvSpPr txBox="1">
            <a:spLocks noChangeArrowheads="1"/>
          </p:cNvSpPr>
          <p:nvPr/>
        </p:nvSpPr>
        <p:spPr bwMode="auto">
          <a:xfrm>
            <a:off x="3349727" y="5066581"/>
            <a:ext cx="719684"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sz="1200" dirty="0" smtClean="0"/>
              <a:t>Distance</a:t>
            </a:r>
            <a:endParaRPr lang="en-US" altLang="en-US" sz="1200" dirty="0"/>
          </a:p>
        </p:txBody>
      </p:sp>
      <p:sp>
        <p:nvSpPr>
          <p:cNvPr id="14" name="Text Box 5"/>
          <p:cNvSpPr txBox="1">
            <a:spLocks noChangeArrowheads="1"/>
          </p:cNvSpPr>
          <p:nvPr/>
        </p:nvSpPr>
        <p:spPr bwMode="auto">
          <a:xfrm rot="16200000">
            <a:off x="614196" y="4299597"/>
            <a:ext cx="72500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sz="1200" dirty="0" smtClean="0"/>
              <a:t>Intensity</a:t>
            </a:r>
            <a:endParaRPr lang="en-US" altLang="en-US" sz="1200" dirty="0"/>
          </a:p>
        </p:txBody>
      </p:sp>
      <p:sp>
        <p:nvSpPr>
          <p:cNvPr id="9" name="Text Box 5"/>
          <p:cNvSpPr txBox="1">
            <a:spLocks noChangeArrowheads="1"/>
          </p:cNvSpPr>
          <p:nvPr/>
        </p:nvSpPr>
        <p:spPr bwMode="auto">
          <a:xfrm>
            <a:off x="222196" y="6581001"/>
            <a:ext cx="3345788"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sz="1200" dirty="0" smtClean="0">
                <a:latin typeface="Arial"/>
                <a:cs typeface="Arial"/>
              </a:rPr>
              <a:t>Slide adapted from Christine </a:t>
            </a:r>
            <a:r>
              <a:rPr lang="en-US" altLang="en-US" sz="1200" dirty="0" err="1" smtClean="0">
                <a:latin typeface="Arial"/>
                <a:cs typeface="Arial"/>
              </a:rPr>
              <a:t>Labno</a:t>
            </a:r>
            <a:r>
              <a:rPr lang="en-US" altLang="en-US" sz="1200" smtClean="0">
                <a:latin typeface="Arial"/>
                <a:cs typeface="Arial"/>
              </a:rPr>
              <a:t>, UChicago</a:t>
            </a:r>
            <a:endParaRPr lang="en-US" altLang="en-US" sz="1200" dirty="0">
              <a:latin typeface="Arial"/>
              <a:cs typeface="Arial"/>
            </a:endParaRPr>
          </a:p>
        </p:txBody>
      </p:sp>
    </p:spTree>
    <p:extLst>
      <p:ext uri="{BB962C8B-B14F-4D97-AF65-F5344CB8AC3E}">
        <p14:creationId xmlns:p14="http://schemas.microsoft.com/office/powerpoint/2010/main" val="1849573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838200"/>
            <a:ext cx="8229600" cy="1143000"/>
          </a:xfrm>
        </p:spPr>
        <p:txBody>
          <a:bodyPr/>
          <a:lstStyle/>
          <a:p>
            <a:r>
              <a:rPr lang="en-US" altLang="en-US" sz="3600" dirty="0" smtClean="0">
                <a:cs typeface="Times New Roman" panose="02020603050405020304" pitchFamily="18" charset="0"/>
              </a:rPr>
              <a:t>From Point Spread Functions to Transfer Functions: Thinking in frequency space</a:t>
            </a:r>
          </a:p>
        </p:txBody>
      </p:sp>
      <p:pic>
        <p:nvPicPr>
          <p:cNvPr id="18" name="Picture 17"/>
          <p:cNvPicPr>
            <a:picLocks noChangeAspect="1"/>
          </p:cNvPicPr>
          <p:nvPr/>
        </p:nvPicPr>
        <p:blipFill>
          <a:blip r:embed="rId3"/>
          <a:stretch>
            <a:fillRect/>
          </a:stretch>
        </p:blipFill>
        <p:spPr>
          <a:xfrm>
            <a:off x="5181600" y="3087322"/>
            <a:ext cx="2286840" cy="2267655"/>
          </a:xfrm>
          <a:prstGeom prst="rect">
            <a:avLst/>
          </a:prstGeom>
        </p:spPr>
      </p:pic>
      <p:sp>
        <p:nvSpPr>
          <p:cNvPr id="8" name="TextBox 7"/>
          <p:cNvSpPr txBox="1"/>
          <p:nvPr/>
        </p:nvSpPr>
        <p:spPr>
          <a:xfrm>
            <a:off x="986589" y="5646181"/>
            <a:ext cx="3352800" cy="461665"/>
          </a:xfrm>
          <a:prstGeom prst="rect">
            <a:avLst/>
          </a:prstGeom>
          <a:noFill/>
        </p:spPr>
        <p:txBody>
          <a:bodyPr wrap="square" rtlCol="0">
            <a:spAutoFit/>
          </a:bodyPr>
          <a:lstStyle/>
          <a:p>
            <a:pPr algn="ctr"/>
            <a:r>
              <a:rPr lang="en-US" sz="2400" dirty="0" smtClean="0"/>
              <a:t>Starring Goofy</a:t>
            </a:r>
            <a:endParaRPr lang="en-US" sz="2400" dirty="0"/>
          </a:p>
        </p:txBody>
      </p:sp>
      <p:pic>
        <p:nvPicPr>
          <p:cNvPr id="1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r="50094" b="49749"/>
          <a:stretch/>
        </p:blipFill>
        <p:spPr bwMode="auto">
          <a:xfrm>
            <a:off x="1543050" y="3091554"/>
            <a:ext cx="2247900" cy="2263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4375484" y="5641949"/>
            <a:ext cx="3352800" cy="830997"/>
          </a:xfrm>
          <a:prstGeom prst="rect">
            <a:avLst/>
          </a:prstGeom>
          <a:noFill/>
        </p:spPr>
        <p:txBody>
          <a:bodyPr wrap="square" rtlCol="0">
            <a:spAutoFit/>
          </a:bodyPr>
          <a:lstStyle/>
          <a:p>
            <a:pPr algn="ctr"/>
            <a:r>
              <a:rPr lang="en-US" sz="2400" dirty="0" smtClean="0"/>
              <a:t>Special guest star: </a:t>
            </a:r>
          </a:p>
          <a:p>
            <a:pPr algn="ctr"/>
            <a:r>
              <a:rPr lang="en-US" sz="2400" dirty="0" smtClean="0"/>
              <a:t>the Airy Fairy</a:t>
            </a:r>
            <a:endParaRPr lang="en-US" sz="2400" dirty="0"/>
          </a:p>
        </p:txBody>
      </p:sp>
    </p:spTree>
    <p:extLst>
      <p:ext uri="{BB962C8B-B14F-4D97-AF65-F5344CB8AC3E}">
        <p14:creationId xmlns:p14="http://schemas.microsoft.com/office/powerpoint/2010/main" val="14307579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0"/>
            <a:ext cx="8229600" cy="1143000"/>
          </a:xfrm>
        </p:spPr>
        <p:txBody>
          <a:bodyPr/>
          <a:lstStyle/>
          <a:p>
            <a:r>
              <a:rPr lang="en-US" altLang="en-US" sz="3600" dirty="0" smtClean="0">
                <a:cs typeface="Times New Roman" panose="02020603050405020304" pitchFamily="18" charset="0"/>
              </a:rPr>
              <a:t>Thinking in frequency space</a:t>
            </a:r>
          </a:p>
        </p:txBody>
      </p:sp>
      <p:sp>
        <p:nvSpPr>
          <p:cNvPr id="13" name="Content Placeholder 2"/>
          <p:cNvSpPr>
            <a:spLocks noGrp="1"/>
          </p:cNvSpPr>
          <p:nvPr>
            <p:ph idx="1"/>
          </p:nvPr>
        </p:nvSpPr>
        <p:spPr>
          <a:xfrm>
            <a:off x="4109559" y="1209952"/>
            <a:ext cx="4074482" cy="2647396"/>
          </a:xfrm>
        </p:spPr>
        <p:txBody>
          <a:bodyPr/>
          <a:lstStyle/>
          <a:p>
            <a:pPr marL="0" indent="0">
              <a:buNone/>
            </a:pPr>
            <a:r>
              <a:rPr lang="en-US" altLang="en-US" sz="2000" dirty="0" smtClean="0">
                <a:latin typeface="Arial" panose="020B0604020202020204" pitchFamily="34" charset="0"/>
                <a:cs typeface="Arial" panose="020B0604020202020204" pitchFamily="34" charset="0"/>
              </a:rPr>
              <a:t>Any well-behaved function can be expressed as a weighted sum over sinusoids. </a:t>
            </a:r>
          </a:p>
          <a:p>
            <a:pPr marL="0" indent="0">
              <a:buNone/>
            </a:pPr>
            <a:endParaRPr lang="en-US" altLang="en-US" sz="2000" dirty="0">
              <a:latin typeface="Arial" panose="020B0604020202020204" pitchFamily="34" charset="0"/>
              <a:cs typeface="Arial" panose="020B0604020202020204" pitchFamily="34" charset="0"/>
            </a:endParaRPr>
          </a:p>
          <a:p>
            <a:pPr marL="0" indent="0">
              <a:buNone/>
            </a:pPr>
            <a:r>
              <a:rPr lang="en-US" altLang="en-US" sz="2000" dirty="0" smtClean="0">
                <a:latin typeface="Arial" panose="020B0604020202020204" pitchFamily="34" charset="0"/>
                <a:cs typeface="Arial" panose="020B0604020202020204" pitchFamily="34" charset="0"/>
              </a:rPr>
              <a:t>We characterize each sinusoid by a frequency.</a:t>
            </a:r>
          </a:p>
          <a:p>
            <a:pPr marL="0" indent="0">
              <a:buNone/>
            </a:pPr>
            <a:endParaRPr lang="en-US" altLang="en-US" sz="2000" dirty="0">
              <a:latin typeface="Arial" panose="020B0604020202020204" pitchFamily="34" charset="0"/>
              <a:cs typeface="Arial" panose="020B0604020202020204" pitchFamily="34" charset="0"/>
            </a:endParaRPr>
          </a:p>
          <a:p>
            <a:pPr marL="0" indent="0">
              <a:buNone/>
            </a:pPr>
            <a:r>
              <a:rPr lang="en-US" altLang="en-US" sz="2000" dirty="0" smtClean="0">
                <a:latin typeface="Arial" panose="020B0604020202020204" pitchFamily="34" charset="0"/>
                <a:cs typeface="Arial" panose="020B0604020202020204" pitchFamily="34" charset="0"/>
              </a:rPr>
              <a:t>Higher frequency means wiggles faster. </a:t>
            </a:r>
          </a:p>
          <a:p>
            <a:pPr marL="0" indent="0">
              <a:buNone/>
            </a:pPr>
            <a:endParaRPr lang="en-US" altLang="en-US" sz="2000" dirty="0">
              <a:latin typeface="Arial" panose="020B0604020202020204" pitchFamily="34" charset="0"/>
              <a:cs typeface="Arial" panose="020B0604020202020204" pitchFamily="34" charset="0"/>
            </a:endParaRPr>
          </a:p>
          <a:p>
            <a:pPr marL="0" indent="0">
              <a:buNone/>
            </a:pPr>
            <a:r>
              <a:rPr lang="en-US" altLang="en-US" sz="2000" dirty="0" smtClean="0">
                <a:latin typeface="Arial" panose="020B0604020202020204" pitchFamily="34" charset="0"/>
                <a:cs typeface="Arial" panose="020B0604020202020204" pitchFamily="34" charset="0"/>
              </a:rPr>
              <a:t>Not surprisingly, a high-resolution imaging system is able to capture higher frequencies. </a:t>
            </a:r>
          </a:p>
          <a:p>
            <a:pPr marL="0" indent="0">
              <a:buNone/>
            </a:pPr>
            <a:endParaRPr lang="en-US" altLang="en-US" sz="2000" dirty="0">
              <a:latin typeface="Arial" panose="020B0604020202020204" pitchFamily="34" charset="0"/>
              <a:cs typeface="Arial" panose="020B0604020202020204" pitchFamily="34" charset="0"/>
            </a:endParaRPr>
          </a:p>
          <a:p>
            <a:pPr marL="0" indent="0">
              <a:buNone/>
            </a:pPr>
            <a:r>
              <a:rPr lang="en-US" altLang="en-US" sz="2000" dirty="0" smtClean="0">
                <a:latin typeface="Arial" panose="020B0604020202020204" pitchFamily="34" charset="0"/>
                <a:cs typeface="Arial" panose="020B0604020202020204" pitchFamily="34" charset="0"/>
              </a:rPr>
              <a:t>NOTE: We are NOT talking about different wavelengths of light here. </a:t>
            </a:r>
            <a:endParaRPr lang="en-US" altLang="en-US" sz="20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457200" y="1133198"/>
            <a:ext cx="3111500" cy="5410200"/>
          </a:xfrm>
          <a:prstGeom prst="rect">
            <a:avLst/>
          </a:prstGeom>
        </p:spPr>
      </p:pic>
    </p:spTree>
    <p:extLst>
      <p:ext uri="{BB962C8B-B14F-4D97-AF65-F5344CB8AC3E}">
        <p14:creationId xmlns:p14="http://schemas.microsoft.com/office/powerpoint/2010/main" val="13628951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0"/>
            <a:ext cx="8229600" cy="1143000"/>
          </a:xfrm>
        </p:spPr>
        <p:txBody>
          <a:bodyPr/>
          <a:lstStyle/>
          <a:p>
            <a:r>
              <a:rPr lang="en-US" altLang="en-US" sz="3600" dirty="0" smtClean="0">
                <a:cs typeface="Times New Roman" panose="02020603050405020304" pitchFamily="18" charset="0"/>
              </a:rPr>
              <a:t>The Fourier transform</a:t>
            </a:r>
          </a:p>
        </p:txBody>
      </p:sp>
      <p:pic>
        <p:nvPicPr>
          <p:cNvPr id="2" name="Picture 1"/>
          <p:cNvPicPr>
            <a:picLocks noChangeAspect="1"/>
          </p:cNvPicPr>
          <p:nvPr/>
        </p:nvPicPr>
        <p:blipFill>
          <a:blip r:embed="rId3"/>
          <a:stretch>
            <a:fillRect/>
          </a:stretch>
        </p:blipFill>
        <p:spPr>
          <a:xfrm>
            <a:off x="840827" y="2318084"/>
            <a:ext cx="7462345" cy="4328160"/>
          </a:xfrm>
          <a:prstGeom prst="rect">
            <a:avLst/>
          </a:prstGeom>
        </p:spPr>
      </p:pic>
      <p:sp>
        <p:nvSpPr>
          <p:cNvPr id="7" name="Content Placeholder 2"/>
          <p:cNvSpPr>
            <a:spLocks noGrp="1"/>
          </p:cNvSpPr>
          <p:nvPr>
            <p:ph idx="1"/>
          </p:nvPr>
        </p:nvSpPr>
        <p:spPr>
          <a:xfrm>
            <a:off x="589547" y="1143000"/>
            <a:ext cx="8534400" cy="815340"/>
          </a:xfrm>
        </p:spPr>
        <p:txBody>
          <a:bodyPr/>
          <a:lstStyle/>
          <a:p>
            <a:pPr marL="0" indent="0">
              <a:buNone/>
            </a:pPr>
            <a:r>
              <a:rPr lang="en-US" altLang="en-US" sz="2000" dirty="0" smtClean="0">
                <a:latin typeface="Arial" panose="020B0604020202020204" pitchFamily="34" charset="0"/>
                <a:cs typeface="Arial" panose="020B0604020202020204" pitchFamily="34" charset="0"/>
              </a:rPr>
              <a:t>Taking a function apart into its constituent sinusoids is called a </a:t>
            </a:r>
            <a:r>
              <a:rPr lang="en-US" altLang="en-US" sz="2000" smtClean="0">
                <a:latin typeface="Arial" panose="020B0604020202020204" pitchFamily="34" charset="0"/>
                <a:cs typeface="Arial" panose="020B0604020202020204" pitchFamily="34" charset="0"/>
              </a:rPr>
              <a:t>Fourier transform</a:t>
            </a:r>
            <a:r>
              <a:rPr lang="en-US" altLang="en-US" sz="2000" dirty="0" smtClean="0">
                <a:latin typeface="Arial" panose="020B0604020202020204" pitchFamily="34" charset="0"/>
                <a:cs typeface="Arial" panose="020B0604020202020204" pitchFamily="34" charset="0"/>
              </a:rPr>
              <a:t>. </a:t>
            </a:r>
          </a:p>
          <a:p>
            <a:pPr marL="0" indent="0">
              <a:buNone/>
            </a:pPr>
            <a:endParaRPr lang="en-US"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87583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0"/>
            <a:ext cx="8229600" cy="1143000"/>
          </a:xfrm>
        </p:spPr>
        <p:txBody>
          <a:bodyPr/>
          <a:lstStyle/>
          <a:p>
            <a:r>
              <a:rPr lang="en-US" altLang="en-US" sz="3600" dirty="0" smtClean="0">
                <a:cs typeface="Times New Roman" panose="02020603050405020304" pitchFamily="18" charset="0"/>
              </a:rPr>
              <a:t>Fourier transform pairs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b="44260"/>
          <a:stretch>
            <a:fillRect/>
          </a:stretch>
        </p:blipFill>
        <p:spPr bwMode="auto">
          <a:xfrm>
            <a:off x="1418328" y="1295400"/>
            <a:ext cx="6307343"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72493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itle 1"/>
          <p:cNvSpPr>
            <a:spLocks noGrp="1"/>
          </p:cNvSpPr>
          <p:nvPr>
            <p:ph type="title"/>
          </p:nvPr>
        </p:nvSpPr>
        <p:spPr>
          <a:xfrm>
            <a:off x="450850" y="228600"/>
            <a:ext cx="8229600" cy="1143000"/>
          </a:xfrm>
        </p:spPr>
        <p:txBody>
          <a:bodyPr/>
          <a:lstStyle/>
          <a:p>
            <a:r>
              <a:rPr lang="en-US" altLang="en-US" sz="3600" dirty="0" smtClean="0">
                <a:cs typeface="Times New Roman" panose="02020603050405020304" pitchFamily="18" charset="0"/>
              </a:rPr>
              <a:t>Wider in one domain means narrower in the other</a:t>
            </a:r>
          </a:p>
        </p:txBody>
      </p:sp>
      <p:pic>
        <p:nvPicPr>
          <p:cNvPr id="6" name="Picture 5"/>
          <p:cNvPicPr>
            <a:picLocks noChangeAspect="1"/>
          </p:cNvPicPr>
          <p:nvPr/>
        </p:nvPicPr>
        <p:blipFill>
          <a:blip r:embed="rId3"/>
          <a:stretch>
            <a:fillRect/>
          </a:stretch>
        </p:blipFill>
        <p:spPr>
          <a:xfrm>
            <a:off x="412750" y="2895600"/>
            <a:ext cx="7358434" cy="1879600"/>
          </a:xfrm>
          <a:prstGeom prst="rect">
            <a:avLst/>
          </a:prstGeom>
        </p:spPr>
      </p:pic>
    </p:spTree>
    <p:extLst>
      <p:ext uri="{BB962C8B-B14F-4D97-AF65-F5344CB8AC3E}">
        <p14:creationId xmlns:p14="http://schemas.microsoft.com/office/powerpoint/2010/main" val="16523692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0"/>
            <a:ext cx="8229600" cy="1143000"/>
          </a:xfrm>
        </p:spPr>
        <p:txBody>
          <a:bodyPr/>
          <a:lstStyle/>
          <a:p>
            <a:r>
              <a:rPr lang="en-US" altLang="en-US" sz="3600" dirty="0" smtClean="0">
                <a:cs typeface="Times New Roman" panose="02020603050405020304" pitchFamily="18" charset="0"/>
              </a:rPr>
              <a:t>Thinking in 2D frequency space</a:t>
            </a:r>
          </a:p>
        </p:txBody>
      </p:sp>
      <p:pic>
        <p:nvPicPr>
          <p:cNvPr id="5" name="Picture 4"/>
          <p:cNvPicPr>
            <a:picLocks noChangeAspect="1"/>
          </p:cNvPicPr>
          <p:nvPr/>
        </p:nvPicPr>
        <p:blipFill>
          <a:blip r:embed="rId4"/>
          <a:stretch>
            <a:fillRect/>
          </a:stretch>
        </p:blipFill>
        <p:spPr>
          <a:xfrm>
            <a:off x="1524000" y="3200400"/>
            <a:ext cx="6096000" cy="2413000"/>
          </a:xfrm>
          <a:prstGeom prst="rect">
            <a:avLst/>
          </a:prstGeom>
        </p:spPr>
      </p:pic>
      <p:graphicFrame>
        <p:nvGraphicFramePr>
          <p:cNvPr id="9" name="Object 4"/>
          <p:cNvGraphicFramePr>
            <a:graphicFrameLocks noChangeAspect="1"/>
          </p:cNvGraphicFramePr>
          <p:nvPr>
            <p:extLst>
              <p:ext uri="{D42A27DB-BD31-4B8C-83A1-F6EECF244321}">
                <p14:modId xmlns:p14="http://schemas.microsoft.com/office/powerpoint/2010/main" val="25664895"/>
              </p:ext>
            </p:extLst>
          </p:nvPr>
        </p:nvGraphicFramePr>
        <p:xfrm>
          <a:off x="1060450" y="1143000"/>
          <a:ext cx="7402512" cy="1773238"/>
        </p:xfrm>
        <a:graphic>
          <a:graphicData uri="http://schemas.openxmlformats.org/presentationml/2006/ole">
            <mc:AlternateContent xmlns:mc="http://schemas.openxmlformats.org/markup-compatibility/2006">
              <mc:Choice xmlns:v="urn:schemas-microsoft-com:vml" Requires="v">
                <p:oleObj spid="_x0000_s19532" name="Equation" r:id="rId5" imgW="2438400" imgH="584200" progId="Equation.3">
                  <p:embed/>
                </p:oleObj>
              </mc:Choice>
              <mc:Fallback>
                <p:oleObj name="Equation" r:id="rId5" imgW="2438400" imgH="584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0450" y="1143000"/>
                        <a:ext cx="7402512" cy="1773238"/>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548846778"/>
              </p:ext>
            </p:extLst>
          </p:nvPr>
        </p:nvGraphicFramePr>
        <p:xfrm>
          <a:off x="381000" y="5897562"/>
          <a:ext cx="8724900" cy="723900"/>
        </p:xfrm>
        <a:graphic>
          <a:graphicData uri="http://schemas.openxmlformats.org/presentationml/2006/ole">
            <mc:AlternateContent xmlns:mc="http://schemas.openxmlformats.org/markup-compatibility/2006">
              <mc:Choice xmlns:v="urn:schemas-microsoft-com:vml" Requires="v">
                <p:oleObj spid="_x0000_s19533" name="Equation" r:id="rId7" imgW="2908300" imgH="241300" progId="Equation.3">
                  <p:embed/>
                </p:oleObj>
              </mc:Choice>
              <mc:Fallback>
                <p:oleObj name="Equation" r:id="rId7" imgW="2908300" imgH="2413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5897562"/>
                        <a:ext cx="8724900" cy="723900"/>
                      </a:xfrm>
                      <a:prstGeom prst="rect">
                        <a:avLst/>
                      </a:prstGeom>
                      <a:solidFill>
                        <a:srgbClr val="FFFFFF"/>
                      </a:solidFill>
                      <a:ln>
                        <a:noFill/>
                      </a:ln>
                      <a:effectLst/>
                      <a:extLst>
                        <a:ext uri="{91240B29-F687-4F45-9708-019B960494DF}">
                          <a14:hiddenLine xmlns:a14="http://schemas.microsoft.com/office/drawing/2010/main" w="12700">
                            <a:solidFill>
                              <a:schemeClr val="folHlink"/>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0123623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0"/>
            <a:ext cx="8229600" cy="1143000"/>
          </a:xfrm>
        </p:spPr>
        <p:txBody>
          <a:bodyPr/>
          <a:lstStyle/>
          <a:p>
            <a:r>
              <a:rPr lang="en-US" altLang="en-US" sz="3600" dirty="0" smtClean="0">
                <a:cs typeface="Times New Roman" panose="02020603050405020304" pitchFamily="18" charset="0"/>
              </a:rPr>
              <a:t>Thinking in 2D frequency space</a:t>
            </a:r>
          </a:p>
        </p:txBody>
      </p:sp>
      <p:pic>
        <p:nvPicPr>
          <p:cNvPr id="3" name="Picture 2"/>
          <p:cNvPicPr>
            <a:picLocks noChangeAspect="1"/>
          </p:cNvPicPr>
          <p:nvPr/>
        </p:nvPicPr>
        <p:blipFill>
          <a:blip r:embed="rId3"/>
          <a:stretch>
            <a:fillRect/>
          </a:stretch>
        </p:blipFill>
        <p:spPr>
          <a:xfrm>
            <a:off x="1752600" y="2133600"/>
            <a:ext cx="7239000" cy="3619500"/>
          </a:xfrm>
          <a:prstGeom prst="rect">
            <a:avLst/>
          </a:prstGeom>
        </p:spPr>
      </p:pic>
      <p:sp>
        <p:nvSpPr>
          <p:cNvPr id="4" name="TextBox 3"/>
          <p:cNvSpPr txBox="1"/>
          <p:nvPr/>
        </p:nvSpPr>
        <p:spPr>
          <a:xfrm>
            <a:off x="304800" y="2590800"/>
            <a:ext cx="1219200" cy="646331"/>
          </a:xfrm>
          <a:prstGeom prst="rect">
            <a:avLst/>
          </a:prstGeom>
          <a:noFill/>
        </p:spPr>
        <p:txBody>
          <a:bodyPr wrap="square" rtlCol="0">
            <a:spAutoFit/>
          </a:bodyPr>
          <a:lstStyle/>
          <a:p>
            <a:pPr algn="ctr"/>
            <a:r>
              <a:rPr lang="en-US" smtClean="0"/>
              <a:t>2d sinusoids</a:t>
            </a:r>
            <a:endParaRPr lang="en-US"/>
          </a:p>
        </p:txBody>
      </p:sp>
      <p:sp>
        <p:nvSpPr>
          <p:cNvPr id="6" name="TextBox 5"/>
          <p:cNvSpPr txBox="1"/>
          <p:nvPr/>
        </p:nvSpPr>
        <p:spPr>
          <a:xfrm>
            <a:off x="304800" y="4361765"/>
            <a:ext cx="1219200" cy="923330"/>
          </a:xfrm>
          <a:prstGeom prst="rect">
            <a:avLst/>
          </a:prstGeom>
          <a:noFill/>
        </p:spPr>
        <p:txBody>
          <a:bodyPr wrap="square" rtlCol="0">
            <a:spAutoFit/>
          </a:bodyPr>
          <a:lstStyle/>
          <a:p>
            <a:pPr algn="ctr"/>
            <a:r>
              <a:rPr lang="en-US" dirty="0" smtClean="0"/>
              <a:t>Their Fourier transforms</a:t>
            </a:r>
            <a:endParaRPr lang="en-US" dirty="0"/>
          </a:p>
        </p:txBody>
      </p:sp>
    </p:spTree>
    <p:extLst>
      <p:ext uri="{BB962C8B-B14F-4D97-AF65-F5344CB8AC3E}">
        <p14:creationId xmlns:p14="http://schemas.microsoft.com/office/powerpoint/2010/main" val="15838745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56674" y="2209800"/>
            <a:ext cx="9372600" cy="1774825"/>
          </a:xfrm>
          <a:prstGeom prst="rect">
            <a:avLst/>
          </a:prstGeom>
          <a:solidFill>
            <a:srgbClr val="FFFFFF">
              <a:alpha val="40000"/>
            </a:srgb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sz="4800" dirty="0" smtClean="0">
                <a:solidFill>
                  <a:srgbClr val="000000"/>
                </a:solidFill>
                <a:effectLst>
                  <a:outerShdw blurRad="38100" dist="38100" dir="2700000" algn="tl">
                    <a:srgbClr val="000000">
                      <a:alpha val="43137"/>
                    </a:srgbClr>
                  </a:outerShdw>
                </a:effectLst>
              </a:rPr>
              <a:t>Overview</a:t>
            </a:r>
            <a:endParaRPr lang="en-US" sz="4800" dirty="0">
              <a:solidFill>
                <a:srgbClr val="000000"/>
              </a:solidFill>
              <a:effectLst>
                <a:outerShdw blurRad="38100" dist="38100" dir="2700000" algn="tl">
                  <a:srgbClr val="000000">
                    <a:alpha val="43137"/>
                  </a:srgbClr>
                </a:outerShdw>
              </a:effectLst>
            </a:endParaRPr>
          </a:p>
        </p:txBody>
      </p:sp>
      <p:pic>
        <p:nvPicPr>
          <p:cNvPr id="5" name="Picture 4" descr="uchica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74" y="6119904"/>
            <a:ext cx="9144000" cy="714033"/>
          </a:xfrm>
          <a:prstGeom prst="rect">
            <a:avLst/>
          </a:prstGeom>
        </p:spPr>
      </p:pic>
    </p:spTree>
    <p:extLst>
      <p:ext uri="{BB962C8B-B14F-4D97-AF65-F5344CB8AC3E}">
        <p14:creationId xmlns:p14="http://schemas.microsoft.com/office/powerpoint/2010/main" val="6152892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860777"/>
            <a:ext cx="4504267" cy="45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4" name="Text Box 6"/>
          <p:cNvSpPr txBox="1">
            <a:spLocks noChangeArrowheads="1"/>
          </p:cNvSpPr>
          <p:nvPr/>
        </p:nvSpPr>
        <p:spPr bwMode="auto">
          <a:xfrm>
            <a:off x="4062590" y="6175022"/>
            <a:ext cx="513499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r>
              <a:rPr lang="en-US" altLang="x-none" sz="1600" b="0">
                <a:solidFill>
                  <a:schemeClr val="tx1"/>
                </a:solidFill>
              </a:rPr>
              <a:t>from http://www.cs.unm.edu/~brayer/vision/fourier.html</a:t>
            </a:r>
          </a:p>
        </p:txBody>
      </p:sp>
      <p:sp>
        <p:nvSpPr>
          <p:cNvPr id="79875" name="Text Box 8"/>
          <p:cNvSpPr txBox="1">
            <a:spLocks noChangeArrowheads="1"/>
          </p:cNvSpPr>
          <p:nvPr/>
        </p:nvSpPr>
        <p:spPr bwMode="auto">
          <a:xfrm>
            <a:off x="762450" y="1104900"/>
            <a:ext cx="1168911" cy="68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pPr algn="ctr"/>
            <a:r>
              <a:rPr lang="en-US" altLang="x-none" sz="2133">
                <a:solidFill>
                  <a:schemeClr val="tx1"/>
                </a:solidFill>
              </a:rPr>
              <a:t>original</a:t>
            </a:r>
          </a:p>
          <a:p>
            <a:pPr algn="ctr"/>
            <a:r>
              <a:rPr lang="en-US" altLang="x-none" sz="2133">
                <a:solidFill>
                  <a:schemeClr val="tx1"/>
                </a:solidFill>
              </a:rPr>
              <a:t>image</a:t>
            </a:r>
          </a:p>
        </p:txBody>
      </p:sp>
      <p:sp>
        <p:nvSpPr>
          <p:cNvPr id="79876" name="Rectangle 18"/>
          <p:cNvSpPr>
            <a:spLocks noChangeArrowheads="1"/>
          </p:cNvSpPr>
          <p:nvPr/>
        </p:nvSpPr>
        <p:spPr bwMode="auto">
          <a:xfrm>
            <a:off x="4576234" y="753533"/>
            <a:ext cx="2716388" cy="4786489"/>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endParaRPr lang="x-none" altLang="x-none" sz="1600">
              <a:solidFill>
                <a:schemeClr val="tx1"/>
              </a:solidFill>
            </a:endParaRPr>
          </a:p>
        </p:txBody>
      </p:sp>
      <p:sp>
        <p:nvSpPr>
          <p:cNvPr id="79877" name="Rectangle 19"/>
          <p:cNvSpPr>
            <a:spLocks noChangeArrowheads="1"/>
          </p:cNvSpPr>
          <p:nvPr/>
        </p:nvSpPr>
        <p:spPr bwMode="auto">
          <a:xfrm>
            <a:off x="1979790" y="3112911"/>
            <a:ext cx="5448300" cy="2562578"/>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endParaRPr lang="x-none" altLang="x-none" sz="1600">
              <a:solidFill>
                <a:schemeClr val="tx1"/>
              </a:solidFill>
            </a:endParaRPr>
          </a:p>
        </p:txBody>
      </p:sp>
      <p:sp>
        <p:nvSpPr>
          <p:cNvPr id="2" name="Rectangle 1"/>
          <p:cNvSpPr/>
          <p:nvPr/>
        </p:nvSpPr>
        <p:spPr>
          <a:xfrm>
            <a:off x="4572000" y="533400"/>
            <a:ext cx="2716388" cy="5006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864079" y="3112910"/>
            <a:ext cx="2716388" cy="2494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9963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867834"/>
            <a:ext cx="4504267" cy="45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2" name="Text Box 3"/>
          <p:cNvSpPr txBox="1">
            <a:spLocks noChangeArrowheads="1"/>
          </p:cNvSpPr>
          <p:nvPr/>
        </p:nvSpPr>
        <p:spPr bwMode="auto">
          <a:xfrm>
            <a:off x="4062590" y="6175022"/>
            <a:ext cx="513499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r>
              <a:rPr lang="en-US" altLang="x-none" sz="1600" b="0">
                <a:solidFill>
                  <a:schemeClr val="tx1"/>
                </a:solidFill>
              </a:rPr>
              <a:t>from http://www.cs.unm.edu/~brayer/vision/fourier.html</a:t>
            </a:r>
          </a:p>
        </p:txBody>
      </p:sp>
      <p:sp>
        <p:nvSpPr>
          <p:cNvPr id="81923" name="Text Box 4"/>
          <p:cNvSpPr txBox="1">
            <a:spLocks noChangeArrowheads="1"/>
          </p:cNvSpPr>
          <p:nvPr/>
        </p:nvSpPr>
        <p:spPr bwMode="auto">
          <a:xfrm>
            <a:off x="762450" y="1104900"/>
            <a:ext cx="1168911" cy="68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pPr algn="ctr"/>
            <a:r>
              <a:rPr lang="en-US" altLang="x-none" sz="2133">
                <a:solidFill>
                  <a:schemeClr val="tx1"/>
                </a:solidFill>
              </a:rPr>
              <a:t>original</a:t>
            </a:r>
          </a:p>
          <a:p>
            <a:pPr algn="ctr"/>
            <a:r>
              <a:rPr lang="en-US" altLang="x-none" sz="2133">
                <a:solidFill>
                  <a:schemeClr val="tx1"/>
                </a:solidFill>
              </a:rPr>
              <a:t>image</a:t>
            </a:r>
          </a:p>
        </p:txBody>
      </p:sp>
      <p:sp>
        <p:nvSpPr>
          <p:cNvPr id="81924" name="Text Box 6"/>
          <p:cNvSpPr txBox="1">
            <a:spLocks noChangeArrowheads="1"/>
          </p:cNvSpPr>
          <p:nvPr/>
        </p:nvSpPr>
        <p:spPr bwMode="auto">
          <a:xfrm>
            <a:off x="620105" y="4141612"/>
            <a:ext cx="1460657" cy="68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pPr algn="ctr"/>
            <a:r>
              <a:rPr lang="en-US" altLang="x-none" sz="2133">
                <a:solidFill>
                  <a:schemeClr val="tx1"/>
                </a:solidFill>
              </a:rPr>
              <a:t>Fourier</a:t>
            </a:r>
          </a:p>
          <a:p>
            <a:pPr algn="ctr"/>
            <a:r>
              <a:rPr lang="en-US" altLang="x-none" sz="2133">
                <a:solidFill>
                  <a:schemeClr val="tx1"/>
                </a:solidFill>
              </a:rPr>
              <a:t>transform</a:t>
            </a:r>
          </a:p>
        </p:txBody>
      </p:sp>
      <p:sp>
        <p:nvSpPr>
          <p:cNvPr id="81925" name="Line 8"/>
          <p:cNvSpPr>
            <a:spLocks noChangeShapeType="1"/>
          </p:cNvSpPr>
          <p:nvPr/>
        </p:nvSpPr>
        <p:spPr bwMode="auto">
          <a:xfrm>
            <a:off x="1358900" y="1872545"/>
            <a:ext cx="0" cy="2088444"/>
          </a:xfrm>
          <a:prstGeom prst="line">
            <a:avLst/>
          </a:prstGeom>
          <a:noFill/>
          <a:ln w="3175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1926" name="Rectangle 10"/>
          <p:cNvSpPr>
            <a:spLocks noChangeArrowheads="1"/>
          </p:cNvSpPr>
          <p:nvPr/>
        </p:nvSpPr>
        <p:spPr bwMode="auto">
          <a:xfrm>
            <a:off x="4576234" y="753533"/>
            <a:ext cx="2716388" cy="4786489"/>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endParaRPr lang="x-none" altLang="x-none" sz="1600">
              <a:solidFill>
                <a:schemeClr val="tx1"/>
              </a:solidFill>
            </a:endParaRPr>
          </a:p>
        </p:txBody>
      </p:sp>
      <p:sp>
        <p:nvSpPr>
          <p:cNvPr id="8" name="Rectangle 7"/>
          <p:cNvSpPr/>
          <p:nvPr/>
        </p:nvSpPr>
        <p:spPr>
          <a:xfrm>
            <a:off x="4572000" y="533400"/>
            <a:ext cx="2716388" cy="5006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790190"/>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867834"/>
            <a:ext cx="4504267" cy="45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0" name="Text Box 3"/>
          <p:cNvSpPr txBox="1">
            <a:spLocks noChangeArrowheads="1"/>
          </p:cNvSpPr>
          <p:nvPr/>
        </p:nvSpPr>
        <p:spPr bwMode="auto">
          <a:xfrm>
            <a:off x="4062590" y="6175022"/>
            <a:ext cx="513499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r>
              <a:rPr lang="en-US" altLang="x-none" sz="1600" b="0">
                <a:solidFill>
                  <a:schemeClr val="tx1"/>
                </a:solidFill>
              </a:rPr>
              <a:t>from http://www.cs.unm.edu/~brayer/vision/fourier.html</a:t>
            </a:r>
          </a:p>
        </p:txBody>
      </p:sp>
      <p:sp>
        <p:nvSpPr>
          <p:cNvPr id="83971" name="Text Box 4"/>
          <p:cNvSpPr txBox="1">
            <a:spLocks noChangeArrowheads="1"/>
          </p:cNvSpPr>
          <p:nvPr/>
        </p:nvSpPr>
        <p:spPr bwMode="auto">
          <a:xfrm>
            <a:off x="762450" y="1104900"/>
            <a:ext cx="1168911" cy="68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pPr algn="ctr"/>
            <a:r>
              <a:rPr lang="en-US" altLang="x-none" sz="2133">
                <a:solidFill>
                  <a:schemeClr val="tx1"/>
                </a:solidFill>
              </a:rPr>
              <a:t>original</a:t>
            </a:r>
          </a:p>
          <a:p>
            <a:pPr algn="ctr"/>
            <a:r>
              <a:rPr lang="en-US" altLang="x-none" sz="2133">
                <a:solidFill>
                  <a:schemeClr val="tx1"/>
                </a:solidFill>
              </a:rPr>
              <a:t>image</a:t>
            </a:r>
          </a:p>
        </p:txBody>
      </p:sp>
      <p:sp>
        <p:nvSpPr>
          <p:cNvPr id="83972" name="Text Box 5"/>
          <p:cNvSpPr txBox="1">
            <a:spLocks noChangeArrowheads="1"/>
          </p:cNvSpPr>
          <p:nvPr/>
        </p:nvSpPr>
        <p:spPr bwMode="auto">
          <a:xfrm>
            <a:off x="7071705" y="3550810"/>
            <a:ext cx="1718739" cy="127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pPr algn="ctr"/>
            <a:r>
              <a:rPr lang="en-US" altLang="x-none" sz="2133" dirty="0" smtClean="0">
                <a:solidFill>
                  <a:schemeClr val="tx1"/>
                </a:solidFill>
              </a:rPr>
              <a:t>Suppress </a:t>
            </a:r>
          </a:p>
          <a:p>
            <a:pPr algn="ctr"/>
            <a:r>
              <a:rPr lang="en-US" altLang="x-none" sz="2133" dirty="0" smtClean="0">
                <a:solidFill>
                  <a:schemeClr val="tx1"/>
                </a:solidFill>
              </a:rPr>
              <a:t>high</a:t>
            </a:r>
          </a:p>
          <a:p>
            <a:pPr algn="ctr"/>
            <a:r>
              <a:rPr lang="en-US" altLang="x-none" sz="2133" dirty="0">
                <a:solidFill>
                  <a:schemeClr val="tx1"/>
                </a:solidFill>
              </a:rPr>
              <a:t>h</a:t>
            </a:r>
            <a:r>
              <a:rPr lang="en-US" altLang="x-none" sz="2133" dirty="0" smtClean="0">
                <a:solidFill>
                  <a:schemeClr val="tx1"/>
                </a:solidFill>
              </a:rPr>
              <a:t>orizontal </a:t>
            </a:r>
          </a:p>
          <a:p>
            <a:pPr algn="ctr"/>
            <a:r>
              <a:rPr lang="en-US" altLang="x-none" sz="2133" dirty="0" smtClean="0">
                <a:solidFill>
                  <a:schemeClr val="tx1"/>
                </a:solidFill>
              </a:rPr>
              <a:t>frequencies</a:t>
            </a:r>
            <a:endParaRPr lang="en-US" altLang="x-none" sz="2133" dirty="0">
              <a:solidFill>
                <a:schemeClr val="tx1"/>
              </a:solidFill>
            </a:endParaRPr>
          </a:p>
        </p:txBody>
      </p:sp>
      <p:sp>
        <p:nvSpPr>
          <p:cNvPr id="83973" name="Text Box 6"/>
          <p:cNvSpPr txBox="1">
            <a:spLocks noChangeArrowheads="1"/>
          </p:cNvSpPr>
          <p:nvPr/>
        </p:nvSpPr>
        <p:spPr bwMode="auto">
          <a:xfrm>
            <a:off x="620105" y="4141612"/>
            <a:ext cx="1460657" cy="68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pPr algn="ctr"/>
            <a:r>
              <a:rPr lang="en-US" altLang="x-none" sz="2133">
                <a:solidFill>
                  <a:schemeClr val="tx1"/>
                </a:solidFill>
              </a:rPr>
              <a:t>Fourier</a:t>
            </a:r>
          </a:p>
          <a:p>
            <a:pPr algn="ctr"/>
            <a:r>
              <a:rPr lang="en-US" altLang="x-none" sz="2133">
                <a:solidFill>
                  <a:schemeClr val="tx1"/>
                </a:solidFill>
              </a:rPr>
              <a:t>transform</a:t>
            </a:r>
          </a:p>
        </p:txBody>
      </p:sp>
      <p:sp>
        <p:nvSpPr>
          <p:cNvPr id="83974" name="Line 8"/>
          <p:cNvSpPr>
            <a:spLocks noChangeShapeType="1"/>
          </p:cNvSpPr>
          <p:nvPr/>
        </p:nvSpPr>
        <p:spPr bwMode="auto">
          <a:xfrm>
            <a:off x="1358900" y="1872545"/>
            <a:ext cx="0" cy="2088444"/>
          </a:xfrm>
          <a:prstGeom prst="line">
            <a:avLst/>
          </a:prstGeom>
          <a:noFill/>
          <a:ln w="3175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3975" name="Rectangle 10"/>
          <p:cNvSpPr>
            <a:spLocks noChangeArrowheads="1"/>
          </p:cNvSpPr>
          <p:nvPr/>
        </p:nvSpPr>
        <p:spPr bwMode="auto">
          <a:xfrm>
            <a:off x="4576234" y="3112911"/>
            <a:ext cx="2851855" cy="2562578"/>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endParaRPr lang="x-none" altLang="x-none" sz="1600">
              <a:solidFill>
                <a:schemeClr val="tx1"/>
              </a:solidFill>
            </a:endParaRPr>
          </a:p>
        </p:txBody>
      </p:sp>
      <p:sp>
        <p:nvSpPr>
          <p:cNvPr id="9" name="Rectangle 8"/>
          <p:cNvSpPr/>
          <p:nvPr/>
        </p:nvSpPr>
        <p:spPr>
          <a:xfrm>
            <a:off x="4643967" y="625122"/>
            <a:ext cx="2716388" cy="2494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6734073"/>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867834"/>
            <a:ext cx="4504267" cy="45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8" name="Text Box 3"/>
          <p:cNvSpPr txBox="1">
            <a:spLocks noChangeArrowheads="1"/>
          </p:cNvSpPr>
          <p:nvPr/>
        </p:nvSpPr>
        <p:spPr bwMode="auto">
          <a:xfrm>
            <a:off x="4062590" y="6175022"/>
            <a:ext cx="5134995"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r>
              <a:rPr lang="en-US" altLang="x-none" sz="1600" b="0">
                <a:solidFill>
                  <a:schemeClr val="tx1"/>
                </a:solidFill>
              </a:rPr>
              <a:t>from http://www.cs.unm.edu/~brayer/vision/fourier.html</a:t>
            </a:r>
          </a:p>
        </p:txBody>
      </p:sp>
      <p:sp>
        <p:nvSpPr>
          <p:cNvPr id="86019" name="Text Box 4"/>
          <p:cNvSpPr txBox="1">
            <a:spLocks noChangeArrowheads="1"/>
          </p:cNvSpPr>
          <p:nvPr/>
        </p:nvSpPr>
        <p:spPr bwMode="auto">
          <a:xfrm>
            <a:off x="762450" y="1104900"/>
            <a:ext cx="1168911" cy="68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pPr algn="ctr"/>
            <a:r>
              <a:rPr lang="en-US" altLang="x-none" sz="2133">
                <a:solidFill>
                  <a:schemeClr val="tx1"/>
                </a:solidFill>
              </a:rPr>
              <a:t>original</a:t>
            </a:r>
          </a:p>
          <a:p>
            <a:pPr algn="ctr"/>
            <a:r>
              <a:rPr lang="en-US" altLang="x-none" sz="2133">
                <a:solidFill>
                  <a:schemeClr val="tx1"/>
                </a:solidFill>
              </a:rPr>
              <a:t>image</a:t>
            </a:r>
          </a:p>
        </p:txBody>
      </p:sp>
      <p:sp>
        <p:nvSpPr>
          <p:cNvPr id="86020" name="Text Box 5"/>
          <p:cNvSpPr txBox="1">
            <a:spLocks noChangeArrowheads="1"/>
          </p:cNvSpPr>
          <p:nvPr/>
        </p:nvSpPr>
        <p:spPr bwMode="auto">
          <a:xfrm>
            <a:off x="7200038" y="1104900"/>
            <a:ext cx="1367682" cy="68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pPr algn="ctr"/>
            <a:r>
              <a:rPr lang="en-US" altLang="x-none" sz="2133">
                <a:solidFill>
                  <a:schemeClr val="tx1"/>
                </a:solidFill>
              </a:rPr>
              <a:t>x-blurred</a:t>
            </a:r>
          </a:p>
          <a:p>
            <a:pPr algn="ctr"/>
            <a:r>
              <a:rPr lang="en-US" altLang="x-none" sz="2133">
                <a:solidFill>
                  <a:schemeClr val="tx1"/>
                </a:solidFill>
              </a:rPr>
              <a:t>image</a:t>
            </a:r>
          </a:p>
        </p:txBody>
      </p:sp>
      <p:sp>
        <p:nvSpPr>
          <p:cNvPr id="86021" name="Text Box 6"/>
          <p:cNvSpPr txBox="1">
            <a:spLocks noChangeArrowheads="1"/>
          </p:cNvSpPr>
          <p:nvPr/>
        </p:nvSpPr>
        <p:spPr bwMode="auto">
          <a:xfrm>
            <a:off x="620105" y="4141612"/>
            <a:ext cx="1460657" cy="68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pPr algn="ctr"/>
            <a:r>
              <a:rPr lang="en-US" altLang="x-none" sz="2133">
                <a:solidFill>
                  <a:schemeClr val="tx1"/>
                </a:solidFill>
              </a:rPr>
              <a:t>Fourier</a:t>
            </a:r>
          </a:p>
          <a:p>
            <a:pPr algn="ctr"/>
            <a:r>
              <a:rPr lang="en-US" altLang="x-none" sz="2133">
                <a:solidFill>
                  <a:schemeClr val="tx1"/>
                </a:solidFill>
              </a:rPr>
              <a:t>transform</a:t>
            </a:r>
          </a:p>
        </p:txBody>
      </p:sp>
      <p:sp>
        <p:nvSpPr>
          <p:cNvPr id="86023" name="Line 8"/>
          <p:cNvSpPr>
            <a:spLocks noChangeShapeType="1"/>
          </p:cNvSpPr>
          <p:nvPr/>
        </p:nvSpPr>
        <p:spPr bwMode="auto">
          <a:xfrm>
            <a:off x="1358900" y="1872545"/>
            <a:ext cx="0" cy="2088444"/>
          </a:xfrm>
          <a:prstGeom prst="line">
            <a:avLst/>
          </a:prstGeom>
          <a:noFill/>
          <a:ln w="3175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86024" name="Line 9"/>
          <p:cNvSpPr>
            <a:spLocks noChangeShapeType="1"/>
          </p:cNvSpPr>
          <p:nvPr/>
        </p:nvSpPr>
        <p:spPr bwMode="auto">
          <a:xfrm flipV="1">
            <a:off x="7883878" y="1872545"/>
            <a:ext cx="0" cy="2088444"/>
          </a:xfrm>
          <a:prstGeom prst="line">
            <a:avLst/>
          </a:prstGeom>
          <a:noFill/>
          <a:ln w="3175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 name="Text Box 5"/>
          <p:cNvSpPr txBox="1">
            <a:spLocks noChangeArrowheads="1"/>
          </p:cNvSpPr>
          <p:nvPr/>
        </p:nvSpPr>
        <p:spPr bwMode="auto">
          <a:xfrm>
            <a:off x="7094565" y="3960989"/>
            <a:ext cx="1718739" cy="127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pPr algn="ctr"/>
            <a:r>
              <a:rPr lang="en-US" altLang="x-none" sz="2133" dirty="0" smtClean="0">
                <a:solidFill>
                  <a:schemeClr val="tx1"/>
                </a:solidFill>
              </a:rPr>
              <a:t>Suppress </a:t>
            </a:r>
          </a:p>
          <a:p>
            <a:pPr algn="ctr"/>
            <a:r>
              <a:rPr lang="en-US" altLang="x-none" sz="2133" dirty="0" smtClean="0">
                <a:solidFill>
                  <a:schemeClr val="tx1"/>
                </a:solidFill>
              </a:rPr>
              <a:t>high</a:t>
            </a:r>
          </a:p>
          <a:p>
            <a:pPr algn="ctr"/>
            <a:r>
              <a:rPr lang="en-US" altLang="x-none" sz="2133" dirty="0">
                <a:solidFill>
                  <a:schemeClr val="tx1"/>
                </a:solidFill>
              </a:rPr>
              <a:t>h</a:t>
            </a:r>
            <a:r>
              <a:rPr lang="en-US" altLang="x-none" sz="2133" dirty="0" smtClean="0">
                <a:solidFill>
                  <a:schemeClr val="tx1"/>
                </a:solidFill>
              </a:rPr>
              <a:t>orizontal </a:t>
            </a:r>
          </a:p>
          <a:p>
            <a:pPr algn="ctr"/>
            <a:r>
              <a:rPr lang="en-US" altLang="x-none" sz="2133" dirty="0" smtClean="0">
                <a:solidFill>
                  <a:schemeClr val="tx1"/>
                </a:solidFill>
              </a:rPr>
              <a:t>frequencies</a:t>
            </a:r>
            <a:endParaRPr lang="en-US" altLang="x-none" sz="2133" dirty="0">
              <a:solidFill>
                <a:schemeClr val="tx1"/>
              </a:solidFill>
            </a:endParaRPr>
          </a:p>
        </p:txBody>
      </p:sp>
    </p:spTree>
    <p:extLst>
      <p:ext uri="{BB962C8B-B14F-4D97-AF65-F5344CB8AC3E}">
        <p14:creationId xmlns:p14="http://schemas.microsoft.com/office/powerpoint/2010/main" val="125974760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Text Box 8"/>
          <p:cNvSpPr txBox="1">
            <a:spLocks noChangeArrowheads="1"/>
          </p:cNvSpPr>
          <p:nvPr/>
        </p:nvSpPr>
        <p:spPr bwMode="auto">
          <a:xfrm>
            <a:off x="762450" y="1104900"/>
            <a:ext cx="1168911" cy="68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pPr algn="ctr"/>
            <a:r>
              <a:rPr lang="en-US" altLang="x-none" sz="2133">
                <a:solidFill>
                  <a:schemeClr val="tx1"/>
                </a:solidFill>
              </a:rPr>
              <a:t>original</a:t>
            </a:r>
          </a:p>
          <a:p>
            <a:pPr algn="ctr"/>
            <a:r>
              <a:rPr lang="en-US" altLang="x-none" sz="2133">
                <a:solidFill>
                  <a:schemeClr val="tx1"/>
                </a:solidFill>
              </a:rPr>
              <a:t>image</a:t>
            </a:r>
          </a:p>
        </p:txBody>
      </p:sp>
      <p:sp>
        <p:nvSpPr>
          <p:cNvPr id="88068" name="Rectangle 15"/>
          <p:cNvSpPr>
            <a:spLocks noChangeArrowheads="1"/>
          </p:cNvSpPr>
          <p:nvPr/>
        </p:nvSpPr>
        <p:spPr bwMode="auto">
          <a:xfrm>
            <a:off x="4576234" y="753533"/>
            <a:ext cx="2716388" cy="4786489"/>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endParaRPr lang="x-none" altLang="x-none" sz="1600">
              <a:solidFill>
                <a:schemeClr val="tx1"/>
              </a:solidFill>
            </a:endParaRPr>
          </a:p>
        </p:txBody>
      </p:sp>
      <p:sp>
        <p:nvSpPr>
          <p:cNvPr id="88069" name="Rectangle 16"/>
          <p:cNvSpPr>
            <a:spLocks noChangeArrowheads="1"/>
          </p:cNvSpPr>
          <p:nvPr/>
        </p:nvSpPr>
        <p:spPr bwMode="auto">
          <a:xfrm>
            <a:off x="1979790" y="3112911"/>
            <a:ext cx="5448300" cy="2562578"/>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endParaRPr lang="x-none" altLang="x-none" sz="1600">
              <a:solidFill>
                <a:schemeClr val="tx1"/>
              </a:solidFill>
            </a:endParaRPr>
          </a:p>
        </p:txBody>
      </p:sp>
      <p:pic>
        <p:nvPicPr>
          <p:cNvPr id="8" name="Picture 7"/>
          <p:cNvPicPr>
            <a:picLocks noChangeAspect="1"/>
          </p:cNvPicPr>
          <p:nvPr/>
        </p:nvPicPr>
        <p:blipFill>
          <a:blip r:embed="rId3"/>
          <a:stretch>
            <a:fillRect/>
          </a:stretch>
        </p:blipFill>
        <p:spPr>
          <a:xfrm>
            <a:off x="2299846" y="867835"/>
            <a:ext cx="2286840" cy="2267655"/>
          </a:xfrm>
          <a:prstGeom prst="rect">
            <a:avLst/>
          </a:prstGeom>
        </p:spPr>
      </p:pic>
    </p:spTree>
    <p:extLst>
      <p:ext uri="{BB962C8B-B14F-4D97-AF65-F5344CB8AC3E}">
        <p14:creationId xmlns:p14="http://schemas.microsoft.com/office/powerpoint/2010/main" val="175107386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Text Box 4"/>
          <p:cNvSpPr txBox="1">
            <a:spLocks noChangeArrowheads="1"/>
          </p:cNvSpPr>
          <p:nvPr/>
        </p:nvSpPr>
        <p:spPr bwMode="auto">
          <a:xfrm>
            <a:off x="762450" y="1104900"/>
            <a:ext cx="1168911" cy="68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pPr algn="ctr"/>
            <a:r>
              <a:rPr lang="en-US" altLang="x-none" sz="2133">
                <a:solidFill>
                  <a:schemeClr val="tx1"/>
                </a:solidFill>
              </a:rPr>
              <a:t>original</a:t>
            </a:r>
          </a:p>
          <a:p>
            <a:pPr algn="ctr"/>
            <a:r>
              <a:rPr lang="en-US" altLang="x-none" sz="2133">
                <a:solidFill>
                  <a:schemeClr val="tx1"/>
                </a:solidFill>
              </a:rPr>
              <a:t>image</a:t>
            </a:r>
          </a:p>
        </p:txBody>
      </p:sp>
      <p:sp>
        <p:nvSpPr>
          <p:cNvPr id="90116" name="Text Box 5"/>
          <p:cNvSpPr txBox="1">
            <a:spLocks noChangeArrowheads="1"/>
          </p:cNvSpPr>
          <p:nvPr/>
        </p:nvSpPr>
        <p:spPr bwMode="auto">
          <a:xfrm>
            <a:off x="620105" y="4141612"/>
            <a:ext cx="1460657" cy="68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pPr algn="ctr"/>
            <a:r>
              <a:rPr lang="en-US" altLang="x-none" sz="2133">
                <a:solidFill>
                  <a:schemeClr val="tx1"/>
                </a:solidFill>
              </a:rPr>
              <a:t>Fourier</a:t>
            </a:r>
          </a:p>
          <a:p>
            <a:pPr algn="ctr"/>
            <a:r>
              <a:rPr lang="en-US" altLang="x-none" sz="2133">
                <a:solidFill>
                  <a:schemeClr val="tx1"/>
                </a:solidFill>
              </a:rPr>
              <a:t>transform</a:t>
            </a:r>
          </a:p>
        </p:txBody>
      </p:sp>
      <p:sp>
        <p:nvSpPr>
          <p:cNvPr id="90117" name="Line 6"/>
          <p:cNvSpPr>
            <a:spLocks noChangeShapeType="1"/>
          </p:cNvSpPr>
          <p:nvPr/>
        </p:nvSpPr>
        <p:spPr bwMode="auto">
          <a:xfrm>
            <a:off x="1358900" y="1872545"/>
            <a:ext cx="0" cy="2088444"/>
          </a:xfrm>
          <a:prstGeom prst="line">
            <a:avLst/>
          </a:prstGeom>
          <a:noFill/>
          <a:ln w="3175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0118" name="Rectangle 11"/>
          <p:cNvSpPr>
            <a:spLocks noChangeArrowheads="1"/>
          </p:cNvSpPr>
          <p:nvPr/>
        </p:nvSpPr>
        <p:spPr bwMode="auto">
          <a:xfrm>
            <a:off x="4576234" y="753533"/>
            <a:ext cx="2716388" cy="4786489"/>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endParaRPr lang="x-none" altLang="x-none" sz="1600">
              <a:solidFill>
                <a:schemeClr val="tx1"/>
              </a:solidFill>
            </a:endParaRPr>
          </a:p>
        </p:txBody>
      </p:sp>
      <p:pic>
        <p:nvPicPr>
          <p:cNvPr id="8" name="Picture 7"/>
          <p:cNvPicPr>
            <a:picLocks noChangeAspect="1"/>
          </p:cNvPicPr>
          <p:nvPr/>
        </p:nvPicPr>
        <p:blipFill>
          <a:blip r:embed="rId3"/>
          <a:stretch>
            <a:fillRect/>
          </a:stretch>
        </p:blipFill>
        <p:spPr>
          <a:xfrm>
            <a:off x="2299846" y="867835"/>
            <a:ext cx="2286840" cy="2267655"/>
          </a:xfrm>
          <a:prstGeom prst="rect">
            <a:avLst/>
          </a:prstGeom>
        </p:spPr>
      </p:pic>
      <p:pic>
        <p:nvPicPr>
          <p:cNvPr id="2" name="Picture 1"/>
          <p:cNvPicPr>
            <a:picLocks noChangeAspect="1"/>
          </p:cNvPicPr>
          <p:nvPr/>
        </p:nvPicPr>
        <p:blipFill>
          <a:blip r:embed="rId4"/>
          <a:stretch>
            <a:fillRect/>
          </a:stretch>
        </p:blipFill>
        <p:spPr>
          <a:xfrm>
            <a:off x="2299845" y="3146778"/>
            <a:ext cx="2276388" cy="2280834"/>
          </a:xfrm>
          <a:prstGeom prst="rect">
            <a:avLst/>
          </a:prstGeom>
        </p:spPr>
      </p:pic>
    </p:spTree>
    <p:extLst>
      <p:ext uri="{BB962C8B-B14F-4D97-AF65-F5344CB8AC3E}">
        <p14:creationId xmlns:p14="http://schemas.microsoft.com/office/powerpoint/2010/main" val="731177082"/>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Text Box 4"/>
          <p:cNvSpPr txBox="1">
            <a:spLocks noChangeArrowheads="1"/>
          </p:cNvSpPr>
          <p:nvPr/>
        </p:nvSpPr>
        <p:spPr bwMode="auto">
          <a:xfrm>
            <a:off x="762450" y="1104900"/>
            <a:ext cx="1168911" cy="68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pPr algn="ctr"/>
            <a:r>
              <a:rPr lang="en-US" altLang="x-none" sz="2133">
                <a:solidFill>
                  <a:schemeClr val="tx1"/>
                </a:solidFill>
              </a:rPr>
              <a:t>original</a:t>
            </a:r>
          </a:p>
          <a:p>
            <a:pPr algn="ctr"/>
            <a:r>
              <a:rPr lang="en-US" altLang="x-none" sz="2133">
                <a:solidFill>
                  <a:schemeClr val="tx1"/>
                </a:solidFill>
              </a:rPr>
              <a:t>image</a:t>
            </a:r>
          </a:p>
        </p:txBody>
      </p:sp>
      <p:sp>
        <p:nvSpPr>
          <p:cNvPr id="92164" name="Text Box 5"/>
          <p:cNvSpPr txBox="1">
            <a:spLocks noChangeArrowheads="1"/>
          </p:cNvSpPr>
          <p:nvPr/>
        </p:nvSpPr>
        <p:spPr bwMode="auto">
          <a:xfrm>
            <a:off x="620105" y="4141612"/>
            <a:ext cx="1460657" cy="68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pPr algn="ctr"/>
            <a:r>
              <a:rPr lang="en-US" altLang="x-none" sz="2133">
                <a:solidFill>
                  <a:schemeClr val="tx1"/>
                </a:solidFill>
              </a:rPr>
              <a:t>Fourier</a:t>
            </a:r>
          </a:p>
          <a:p>
            <a:pPr algn="ctr"/>
            <a:r>
              <a:rPr lang="en-US" altLang="x-none" sz="2133">
                <a:solidFill>
                  <a:schemeClr val="tx1"/>
                </a:solidFill>
              </a:rPr>
              <a:t>transform</a:t>
            </a:r>
          </a:p>
        </p:txBody>
      </p:sp>
      <p:sp>
        <p:nvSpPr>
          <p:cNvPr id="92165" name="Line 6"/>
          <p:cNvSpPr>
            <a:spLocks noChangeShapeType="1"/>
          </p:cNvSpPr>
          <p:nvPr/>
        </p:nvSpPr>
        <p:spPr bwMode="auto">
          <a:xfrm>
            <a:off x="1358900" y="1872545"/>
            <a:ext cx="0" cy="2088444"/>
          </a:xfrm>
          <a:prstGeom prst="line">
            <a:avLst/>
          </a:prstGeom>
          <a:noFill/>
          <a:ln w="3175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166" name="Text Box 8"/>
          <p:cNvSpPr txBox="1">
            <a:spLocks noChangeArrowheads="1"/>
          </p:cNvSpPr>
          <p:nvPr/>
        </p:nvSpPr>
        <p:spPr bwMode="auto">
          <a:xfrm>
            <a:off x="7153550" y="4141611"/>
            <a:ext cx="1460657" cy="97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pPr algn="ctr"/>
            <a:r>
              <a:rPr lang="en-US" altLang="x-none" sz="2133">
                <a:solidFill>
                  <a:schemeClr val="tx1"/>
                </a:solidFill>
              </a:rPr>
              <a:t>truncated</a:t>
            </a:r>
          </a:p>
          <a:p>
            <a:pPr algn="ctr"/>
            <a:r>
              <a:rPr lang="en-US" altLang="x-none" sz="2133">
                <a:solidFill>
                  <a:schemeClr val="tx1"/>
                </a:solidFill>
              </a:rPr>
              <a:t>Fourier</a:t>
            </a:r>
          </a:p>
          <a:p>
            <a:pPr algn="ctr"/>
            <a:r>
              <a:rPr lang="en-US" altLang="x-none" sz="2133">
                <a:solidFill>
                  <a:schemeClr val="tx1"/>
                </a:solidFill>
              </a:rPr>
              <a:t>transform</a:t>
            </a:r>
          </a:p>
        </p:txBody>
      </p:sp>
      <p:sp>
        <p:nvSpPr>
          <p:cNvPr id="92167" name="Line 10"/>
          <p:cNvSpPr>
            <a:spLocks noChangeShapeType="1"/>
          </p:cNvSpPr>
          <p:nvPr/>
        </p:nvSpPr>
        <p:spPr bwMode="auto">
          <a:xfrm flipH="1">
            <a:off x="2640189" y="5743222"/>
            <a:ext cx="3872089" cy="1412"/>
          </a:xfrm>
          <a:prstGeom prst="line">
            <a:avLst/>
          </a:prstGeom>
          <a:noFill/>
          <a:ln w="31750">
            <a:solidFill>
              <a:schemeClr val="folHlink"/>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92168" name="Rectangle 11"/>
          <p:cNvSpPr>
            <a:spLocks noChangeArrowheads="1"/>
          </p:cNvSpPr>
          <p:nvPr/>
        </p:nvSpPr>
        <p:spPr bwMode="auto">
          <a:xfrm>
            <a:off x="4576234" y="753534"/>
            <a:ext cx="2287411" cy="2393244"/>
          </a:xfrm>
          <a:prstGeom prst="rect">
            <a:avLst/>
          </a:prstGeom>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endParaRPr lang="x-none" altLang="x-none" sz="1600">
              <a:solidFill>
                <a:schemeClr val="tx1"/>
              </a:solidFill>
            </a:endParaRPr>
          </a:p>
        </p:txBody>
      </p:sp>
      <p:pic>
        <p:nvPicPr>
          <p:cNvPr id="12" name="Picture 11"/>
          <p:cNvPicPr>
            <a:picLocks noChangeAspect="1"/>
          </p:cNvPicPr>
          <p:nvPr/>
        </p:nvPicPr>
        <p:blipFill>
          <a:blip r:embed="rId3"/>
          <a:stretch>
            <a:fillRect/>
          </a:stretch>
        </p:blipFill>
        <p:spPr>
          <a:xfrm>
            <a:off x="2299846" y="867835"/>
            <a:ext cx="2286840" cy="2267655"/>
          </a:xfrm>
          <a:prstGeom prst="rect">
            <a:avLst/>
          </a:prstGeom>
        </p:spPr>
      </p:pic>
      <p:pic>
        <p:nvPicPr>
          <p:cNvPr id="13" name="Picture 12"/>
          <p:cNvPicPr>
            <a:picLocks noChangeAspect="1"/>
          </p:cNvPicPr>
          <p:nvPr/>
        </p:nvPicPr>
        <p:blipFill>
          <a:blip r:embed="rId4"/>
          <a:stretch>
            <a:fillRect/>
          </a:stretch>
        </p:blipFill>
        <p:spPr>
          <a:xfrm>
            <a:off x="2299845" y="3146778"/>
            <a:ext cx="2276388" cy="2280834"/>
          </a:xfrm>
          <a:prstGeom prst="rect">
            <a:avLst/>
          </a:prstGeom>
        </p:spPr>
      </p:pic>
      <p:pic>
        <p:nvPicPr>
          <p:cNvPr id="2" name="Picture 1"/>
          <p:cNvPicPr>
            <a:picLocks noChangeAspect="1"/>
          </p:cNvPicPr>
          <p:nvPr/>
        </p:nvPicPr>
        <p:blipFill>
          <a:blip r:embed="rId5"/>
          <a:stretch>
            <a:fillRect/>
          </a:stretch>
        </p:blipFill>
        <p:spPr>
          <a:xfrm>
            <a:off x="4576233" y="3158067"/>
            <a:ext cx="2276396" cy="2280834"/>
          </a:xfrm>
          <a:prstGeom prst="rect">
            <a:avLst/>
          </a:prstGeom>
        </p:spPr>
      </p:pic>
    </p:spTree>
    <p:extLst>
      <p:ext uri="{BB962C8B-B14F-4D97-AF65-F5344CB8AC3E}">
        <p14:creationId xmlns:p14="http://schemas.microsoft.com/office/powerpoint/2010/main" val="230327266"/>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Text Box 4"/>
          <p:cNvSpPr txBox="1">
            <a:spLocks noChangeArrowheads="1"/>
          </p:cNvSpPr>
          <p:nvPr/>
        </p:nvSpPr>
        <p:spPr bwMode="auto">
          <a:xfrm>
            <a:off x="762450" y="1104900"/>
            <a:ext cx="1168911" cy="68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pPr algn="ctr"/>
            <a:r>
              <a:rPr lang="en-US" altLang="x-none" sz="2133">
                <a:solidFill>
                  <a:schemeClr val="tx1"/>
                </a:solidFill>
              </a:rPr>
              <a:t>original</a:t>
            </a:r>
          </a:p>
          <a:p>
            <a:pPr algn="ctr"/>
            <a:r>
              <a:rPr lang="en-US" altLang="x-none" sz="2133">
                <a:solidFill>
                  <a:schemeClr val="tx1"/>
                </a:solidFill>
              </a:rPr>
              <a:t>image</a:t>
            </a:r>
          </a:p>
        </p:txBody>
      </p:sp>
      <p:sp>
        <p:nvSpPr>
          <p:cNvPr id="94212" name="Text Box 5"/>
          <p:cNvSpPr txBox="1">
            <a:spLocks noChangeArrowheads="1"/>
          </p:cNvSpPr>
          <p:nvPr/>
        </p:nvSpPr>
        <p:spPr bwMode="auto">
          <a:xfrm>
            <a:off x="620105" y="4141612"/>
            <a:ext cx="1460657" cy="68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pPr algn="ctr"/>
            <a:r>
              <a:rPr lang="en-US" altLang="x-none" sz="2133">
                <a:solidFill>
                  <a:schemeClr val="tx1"/>
                </a:solidFill>
              </a:rPr>
              <a:t>Fourier</a:t>
            </a:r>
          </a:p>
          <a:p>
            <a:pPr algn="ctr"/>
            <a:r>
              <a:rPr lang="en-US" altLang="x-none" sz="2133">
                <a:solidFill>
                  <a:schemeClr val="tx1"/>
                </a:solidFill>
              </a:rPr>
              <a:t>transform</a:t>
            </a:r>
          </a:p>
        </p:txBody>
      </p:sp>
      <p:sp>
        <p:nvSpPr>
          <p:cNvPr id="94213" name="Line 6"/>
          <p:cNvSpPr>
            <a:spLocks noChangeShapeType="1"/>
          </p:cNvSpPr>
          <p:nvPr/>
        </p:nvSpPr>
        <p:spPr bwMode="auto">
          <a:xfrm>
            <a:off x="1358900" y="1872545"/>
            <a:ext cx="0" cy="2088444"/>
          </a:xfrm>
          <a:prstGeom prst="line">
            <a:avLst/>
          </a:prstGeom>
          <a:noFill/>
          <a:ln w="31750">
            <a:solidFill>
              <a:schemeClr val="fo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4214" name="Text Box 7"/>
          <p:cNvSpPr txBox="1">
            <a:spLocks noChangeArrowheads="1"/>
          </p:cNvSpPr>
          <p:nvPr/>
        </p:nvSpPr>
        <p:spPr bwMode="auto">
          <a:xfrm>
            <a:off x="6881648" y="822678"/>
            <a:ext cx="2007281" cy="97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pPr algn="ctr"/>
            <a:r>
              <a:rPr lang="en-US" altLang="x-none" sz="2133">
                <a:solidFill>
                  <a:schemeClr val="tx1"/>
                </a:solidFill>
              </a:rPr>
              <a:t>reconstructed</a:t>
            </a:r>
          </a:p>
          <a:p>
            <a:pPr algn="ctr"/>
            <a:r>
              <a:rPr lang="ja-JP" altLang="en-US" sz="2133">
                <a:solidFill>
                  <a:schemeClr val="tx1"/>
                </a:solidFill>
                <a:latin typeface="Arial" charset="0"/>
              </a:rPr>
              <a:t>“</a:t>
            </a:r>
            <a:r>
              <a:rPr lang="en-US" altLang="ja-JP" sz="2133">
                <a:solidFill>
                  <a:schemeClr val="tx1"/>
                </a:solidFill>
              </a:rPr>
              <a:t>inverse FT</a:t>
            </a:r>
            <a:r>
              <a:rPr lang="ja-JP" altLang="en-US" sz="2133">
                <a:solidFill>
                  <a:schemeClr val="tx1"/>
                </a:solidFill>
                <a:latin typeface="Arial" charset="0"/>
              </a:rPr>
              <a:t>”</a:t>
            </a:r>
            <a:endParaRPr lang="en-US" altLang="ja-JP" sz="2133">
              <a:solidFill>
                <a:schemeClr val="tx1"/>
              </a:solidFill>
            </a:endParaRPr>
          </a:p>
          <a:p>
            <a:pPr algn="ctr"/>
            <a:r>
              <a:rPr lang="en-US" altLang="x-none" sz="2133">
                <a:solidFill>
                  <a:schemeClr val="tx1"/>
                </a:solidFill>
              </a:rPr>
              <a:t>image</a:t>
            </a:r>
          </a:p>
        </p:txBody>
      </p:sp>
      <p:sp>
        <p:nvSpPr>
          <p:cNvPr id="94215" name="Text Box 8"/>
          <p:cNvSpPr txBox="1">
            <a:spLocks noChangeArrowheads="1"/>
          </p:cNvSpPr>
          <p:nvPr/>
        </p:nvSpPr>
        <p:spPr bwMode="auto">
          <a:xfrm>
            <a:off x="7153550" y="4141611"/>
            <a:ext cx="1460657" cy="97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defRPr sz="4400" b="1">
                <a:solidFill>
                  <a:schemeClr val="folHlink"/>
                </a:solidFill>
                <a:latin typeface="Helvetica" charset="0"/>
                <a:ea typeface="ＭＳ Ｐゴシック" charset="-128"/>
              </a:defRPr>
            </a:lvl1pPr>
            <a:lvl2pPr marL="742950" indent="-285750">
              <a:lnSpc>
                <a:spcPct val="90000"/>
              </a:lnSpc>
              <a:defRPr sz="4400" b="1">
                <a:solidFill>
                  <a:schemeClr val="folHlink"/>
                </a:solidFill>
                <a:latin typeface="Helvetica" charset="0"/>
                <a:ea typeface="ＭＳ Ｐゴシック" charset="-128"/>
              </a:defRPr>
            </a:lvl2pPr>
            <a:lvl3pPr marL="1143000" indent="-228600">
              <a:lnSpc>
                <a:spcPct val="90000"/>
              </a:lnSpc>
              <a:defRPr sz="4400" b="1">
                <a:solidFill>
                  <a:schemeClr val="folHlink"/>
                </a:solidFill>
                <a:latin typeface="Helvetica" charset="0"/>
                <a:ea typeface="ＭＳ Ｐゴシック" charset="-128"/>
              </a:defRPr>
            </a:lvl3pPr>
            <a:lvl4pPr marL="1600200" indent="-228600">
              <a:lnSpc>
                <a:spcPct val="90000"/>
              </a:lnSpc>
              <a:defRPr sz="4400" b="1">
                <a:solidFill>
                  <a:schemeClr val="folHlink"/>
                </a:solidFill>
                <a:latin typeface="Helvetica" charset="0"/>
                <a:ea typeface="ＭＳ Ｐゴシック" charset="-128"/>
              </a:defRPr>
            </a:lvl4pPr>
            <a:lvl5pPr marL="2057400" indent="-228600">
              <a:lnSpc>
                <a:spcPct val="90000"/>
              </a:lnSpc>
              <a:defRPr sz="4400" b="1">
                <a:solidFill>
                  <a:schemeClr val="folHlink"/>
                </a:solidFill>
                <a:latin typeface="Helvetica" charset="0"/>
                <a:ea typeface="ＭＳ Ｐゴシック" charset="-128"/>
              </a:defRPr>
            </a:lvl5pPr>
            <a:lvl6pPr marL="25146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6pPr>
            <a:lvl7pPr marL="29718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7pPr>
            <a:lvl8pPr marL="34290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8pPr>
            <a:lvl9pPr marL="3886200" indent="-228600" eaLnBrk="0" fontAlgn="base" hangingPunct="0">
              <a:lnSpc>
                <a:spcPct val="90000"/>
              </a:lnSpc>
              <a:spcBef>
                <a:spcPct val="0"/>
              </a:spcBef>
              <a:spcAft>
                <a:spcPct val="0"/>
              </a:spcAft>
              <a:defRPr sz="4400" b="1">
                <a:solidFill>
                  <a:schemeClr val="folHlink"/>
                </a:solidFill>
                <a:latin typeface="Helvetica" charset="0"/>
                <a:ea typeface="ＭＳ Ｐゴシック" charset="-128"/>
              </a:defRPr>
            </a:lvl9pPr>
          </a:lstStyle>
          <a:p>
            <a:pPr algn="ctr"/>
            <a:r>
              <a:rPr lang="en-US" altLang="x-none" sz="2133">
                <a:solidFill>
                  <a:schemeClr val="tx1"/>
                </a:solidFill>
              </a:rPr>
              <a:t>truncated</a:t>
            </a:r>
          </a:p>
          <a:p>
            <a:pPr algn="ctr"/>
            <a:r>
              <a:rPr lang="en-US" altLang="x-none" sz="2133">
                <a:solidFill>
                  <a:schemeClr val="tx1"/>
                </a:solidFill>
              </a:rPr>
              <a:t>Fourier</a:t>
            </a:r>
          </a:p>
          <a:p>
            <a:pPr algn="ctr"/>
            <a:r>
              <a:rPr lang="en-US" altLang="x-none" sz="2133">
                <a:solidFill>
                  <a:schemeClr val="tx1"/>
                </a:solidFill>
              </a:rPr>
              <a:t>transform</a:t>
            </a:r>
          </a:p>
        </p:txBody>
      </p:sp>
      <p:sp>
        <p:nvSpPr>
          <p:cNvPr id="94216" name="Line 9"/>
          <p:cNvSpPr>
            <a:spLocks noChangeShapeType="1"/>
          </p:cNvSpPr>
          <p:nvPr/>
        </p:nvSpPr>
        <p:spPr bwMode="auto">
          <a:xfrm>
            <a:off x="7883878" y="1872545"/>
            <a:ext cx="0" cy="2088444"/>
          </a:xfrm>
          <a:prstGeom prst="line">
            <a:avLst/>
          </a:prstGeom>
          <a:noFill/>
          <a:ln w="31750">
            <a:solidFill>
              <a:schemeClr val="folHlink"/>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94217" name="Line 10"/>
          <p:cNvSpPr>
            <a:spLocks noChangeShapeType="1"/>
          </p:cNvSpPr>
          <p:nvPr/>
        </p:nvSpPr>
        <p:spPr bwMode="auto">
          <a:xfrm flipH="1">
            <a:off x="2640189" y="5743222"/>
            <a:ext cx="3872089" cy="1412"/>
          </a:xfrm>
          <a:prstGeom prst="line">
            <a:avLst/>
          </a:prstGeom>
          <a:noFill/>
          <a:ln w="31750">
            <a:solidFill>
              <a:schemeClr val="folHlink"/>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pic>
        <p:nvPicPr>
          <p:cNvPr id="13" name="Picture 12"/>
          <p:cNvPicPr>
            <a:picLocks noChangeAspect="1"/>
          </p:cNvPicPr>
          <p:nvPr/>
        </p:nvPicPr>
        <p:blipFill>
          <a:blip r:embed="rId3"/>
          <a:stretch>
            <a:fillRect/>
          </a:stretch>
        </p:blipFill>
        <p:spPr>
          <a:xfrm>
            <a:off x="2299846" y="867835"/>
            <a:ext cx="2286840" cy="2267655"/>
          </a:xfrm>
          <a:prstGeom prst="rect">
            <a:avLst/>
          </a:prstGeom>
        </p:spPr>
      </p:pic>
      <p:pic>
        <p:nvPicPr>
          <p:cNvPr id="14" name="Picture 13"/>
          <p:cNvPicPr>
            <a:picLocks noChangeAspect="1"/>
          </p:cNvPicPr>
          <p:nvPr/>
        </p:nvPicPr>
        <p:blipFill>
          <a:blip r:embed="rId4"/>
          <a:stretch>
            <a:fillRect/>
          </a:stretch>
        </p:blipFill>
        <p:spPr>
          <a:xfrm>
            <a:off x="2299845" y="3146778"/>
            <a:ext cx="2276388" cy="2280834"/>
          </a:xfrm>
          <a:prstGeom prst="rect">
            <a:avLst/>
          </a:prstGeom>
        </p:spPr>
      </p:pic>
      <p:pic>
        <p:nvPicPr>
          <p:cNvPr id="16" name="Picture 15"/>
          <p:cNvPicPr>
            <a:picLocks noChangeAspect="1"/>
          </p:cNvPicPr>
          <p:nvPr/>
        </p:nvPicPr>
        <p:blipFill>
          <a:blip r:embed="rId5"/>
          <a:stretch>
            <a:fillRect/>
          </a:stretch>
        </p:blipFill>
        <p:spPr>
          <a:xfrm>
            <a:off x="4576233" y="3158067"/>
            <a:ext cx="2276396" cy="2280834"/>
          </a:xfrm>
          <a:prstGeom prst="rect">
            <a:avLst/>
          </a:prstGeom>
        </p:spPr>
      </p:pic>
      <p:pic>
        <p:nvPicPr>
          <p:cNvPr id="4" name="Picture 3"/>
          <p:cNvPicPr>
            <a:picLocks noChangeAspect="1"/>
          </p:cNvPicPr>
          <p:nvPr/>
        </p:nvPicPr>
        <p:blipFill>
          <a:blip r:embed="rId6"/>
          <a:stretch>
            <a:fillRect/>
          </a:stretch>
        </p:blipFill>
        <p:spPr>
          <a:xfrm>
            <a:off x="4619511" y="899486"/>
            <a:ext cx="2202850" cy="2236003"/>
          </a:xfrm>
          <a:prstGeom prst="rect">
            <a:avLst/>
          </a:prstGeom>
        </p:spPr>
      </p:pic>
    </p:spTree>
    <p:extLst>
      <p:ext uri="{BB962C8B-B14F-4D97-AF65-F5344CB8AC3E}">
        <p14:creationId xmlns:p14="http://schemas.microsoft.com/office/powerpoint/2010/main" val="25491210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304800"/>
            <a:ext cx="8229600" cy="1143000"/>
          </a:xfrm>
        </p:spPr>
        <p:txBody>
          <a:bodyPr/>
          <a:lstStyle/>
          <a:p>
            <a:r>
              <a:rPr lang="en-US" altLang="en-US" sz="3600" dirty="0" smtClean="0">
                <a:cs typeface="Times New Roman" panose="02020603050405020304" pitchFamily="18" charset="0"/>
              </a:rPr>
              <a:t>A lens as a Fourier optic</a:t>
            </a:r>
          </a:p>
        </p:txBody>
      </p:sp>
      <p:sp>
        <p:nvSpPr>
          <p:cNvPr id="4" name="TextBox 3"/>
          <p:cNvSpPr txBox="1"/>
          <p:nvPr/>
        </p:nvSpPr>
        <p:spPr>
          <a:xfrm>
            <a:off x="3124200" y="1854200"/>
            <a:ext cx="2133600" cy="584776"/>
          </a:xfrm>
          <a:prstGeom prst="rect">
            <a:avLst/>
          </a:prstGeom>
          <a:noFill/>
        </p:spPr>
        <p:txBody>
          <a:bodyPr wrap="square" rtlCol="0">
            <a:spAutoFit/>
          </a:bodyPr>
          <a:lstStyle/>
          <a:p>
            <a:r>
              <a:rPr lang="en-US" sz="1600" dirty="0" smtClean="0">
                <a:solidFill>
                  <a:schemeClr val="bg1"/>
                </a:solidFill>
                <a:latin typeface="Arial" panose="020B0604020202020204" pitchFamily="34" charset="0"/>
                <a:cs typeface="Arial" panose="020B0604020202020204" pitchFamily="34" charset="0"/>
              </a:rPr>
              <a:t>40x NA 1.15 water</a:t>
            </a:r>
          </a:p>
          <a:p>
            <a:r>
              <a:rPr lang="en-US" sz="1600" dirty="0" smtClean="0">
                <a:solidFill>
                  <a:schemeClr val="bg1"/>
                </a:solidFill>
                <a:latin typeface="Arial" panose="020B0604020202020204" pitchFamily="34" charset="0"/>
                <a:cs typeface="Arial" panose="020B0604020202020204" pitchFamily="34" charset="0"/>
              </a:rPr>
              <a:t>350ms exposure</a:t>
            </a:r>
            <a:endParaRPr lang="en-US" sz="1600" dirty="0">
              <a:solidFill>
                <a:schemeClr val="bg1"/>
              </a:solidFill>
              <a:latin typeface="Arial" panose="020B0604020202020204" pitchFamily="34" charset="0"/>
              <a:cs typeface="Arial" panose="020B0604020202020204" pitchFamily="34" charset="0"/>
            </a:endParaRPr>
          </a:p>
        </p:txBody>
      </p:sp>
      <p:sp>
        <p:nvSpPr>
          <p:cNvPr id="5" name="TextBox 4"/>
          <p:cNvSpPr txBox="1"/>
          <p:nvPr/>
        </p:nvSpPr>
        <p:spPr>
          <a:xfrm>
            <a:off x="6096000" y="1854200"/>
            <a:ext cx="1981200" cy="584776"/>
          </a:xfrm>
          <a:prstGeom prst="rect">
            <a:avLst/>
          </a:prstGeom>
          <a:noFill/>
        </p:spPr>
        <p:txBody>
          <a:bodyPr wrap="square" rtlCol="0">
            <a:spAutoFit/>
          </a:bodyPr>
          <a:lstStyle/>
          <a:p>
            <a:r>
              <a:rPr lang="en-US" sz="1600" dirty="0" smtClean="0">
                <a:solidFill>
                  <a:srgbClr val="FFFFFF"/>
                </a:solidFill>
                <a:latin typeface="Arial" panose="020B0604020202020204" pitchFamily="34" charset="0"/>
                <a:cs typeface="Arial" panose="020B0604020202020204" pitchFamily="34" charset="0"/>
              </a:rPr>
              <a:t>40x NA 0.6 dry</a:t>
            </a:r>
          </a:p>
          <a:p>
            <a:r>
              <a:rPr lang="en-US" sz="1600" dirty="0" smtClean="0">
                <a:solidFill>
                  <a:srgbClr val="FFFFFF"/>
                </a:solidFill>
                <a:latin typeface="Arial" panose="020B0604020202020204" pitchFamily="34" charset="0"/>
                <a:cs typeface="Arial" panose="020B0604020202020204" pitchFamily="34" charset="0"/>
              </a:rPr>
              <a:t>350ms exposure</a:t>
            </a:r>
            <a:endParaRPr lang="en-US" sz="1600" dirty="0">
              <a:solidFill>
                <a:srgbClr val="FFFFFF"/>
              </a:solidFill>
              <a:latin typeface="Arial" panose="020B0604020202020204" pitchFamily="34" charset="0"/>
              <a:cs typeface="Arial" panose="020B0604020202020204" pitchFamily="34" charset="0"/>
            </a:endParaRPr>
          </a:p>
        </p:txBody>
      </p:sp>
      <p:sp>
        <p:nvSpPr>
          <p:cNvPr id="13" name="TextBox 12"/>
          <p:cNvSpPr txBox="1"/>
          <p:nvPr/>
        </p:nvSpPr>
        <p:spPr>
          <a:xfrm>
            <a:off x="152400" y="1828800"/>
            <a:ext cx="2057400" cy="584776"/>
          </a:xfrm>
          <a:prstGeom prst="rect">
            <a:avLst/>
          </a:prstGeom>
          <a:noFill/>
        </p:spPr>
        <p:txBody>
          <a:bodyPr wrap="square" rtlCol="0">
            <a:spAutoFit/>
          </a:bodyPr>
          <a:lstStyle/>
          <a:p>
            <a:r>
              <a:rPr lang="en-US" sz="1600" dirty="0" smtClean="0">
                <a:solidFill>
                  <a:srgbClr val="FFFFFF"/>
                </a:solidFill>
                <a:latin typeface="Arial" panose="020B0604020202020204" pitchFamily="34" charset="0"/>
                <a:cs typeface="Arial" panose="020B0604020202020204" pitchFamily="34" charset="0"/>
              </a:rPr>
              <a:t>40x NA 1.35 oil</a:t>
            </a:r>
          </a:p>
          <a:p>
            <a:r>
              <a:rPr lang="en-US" sz="1600" dirty="0" smtClean="0">
                <a:solidFill>
                  <a:srgbClr val="FFFFFF"/>
                </a:solidFill>
                <a:latin typeface="Arial" panose="020B0604020202020204" pitchFamily="34" charset="0"/>
                <a:cs typeface="Arial" panose="020B0604020202020204" pitchFamily="34" charset="0"/>
              </a:rPr>
              <a:t>350ms exposure</a:t>
            </a:r>
            <a:endParaRPr lang="en-US" sz="1600" dirty="0">
              <a:solidFill>
                <a:srgbClr val="FFFFFF"/>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753249" y="2419926"/>
            <a:ext cx="1647051" cy="1633233"/>
          </a:xfrm>
          <a:prstGeom prst="rect">
            <a:avLst/>
          </a:prstGeom>
        </p:spPr>
      </p:pic>
      <p:pic>
        <p:nvPicPr>
          <p:cNvPr id="9" name="Picture 8"/>
          <p:cNvPicPr>
            <a:picLocks noChangeAspect="1"/>
          </p:cNvPicPr>
          <p:nvPr/>
        </p:nvPicPr>
        <p:blipFill>
          <a:blip r:embed="rId4"/>
          <a:stretch>
            <a:fillRect/>
          </a:stretch>
        </p:blipFill>
        <p:spPr>
          <a:xfrm>
            <a:off x="2686050" y="2413576"/>
            <a:ext cx="1686676" cy="1689970"/>
          </a:xfrm>
          <a:prstGeom prst="rect">
            <a:avLst/>
          </a:prstGeom>
        </p:spPr>
      </p:pic>
      <p:pic>
        <p:nvPicPr>
          <p:cNvPr id="11" name="Picture 10"/>
          <p:cNvPicPr>
            <a:picLocks noChangeAspect="1"/>
          </p:cNvPicPr>
          <p:nvPr/>
        </p:nvPicPr>
        <p:blipFill>
          <a:blip r:embed="rId5"/>
          <a:stretch>
            <a:fillRect/>
          </a:stretch>
        </p:blipFill>
        <p:spPr>
          <a:xfrm>
            <a:off x="4658476" y="2413576"/>
            <a:ext cx="1630055" cy="1633233"/>
          </a:xfrm>
          <a:prstGeom prst="rect">
            <a:avLst/>
          </a:prstGeom>
        </p:spPr>
      </p:pic>
      <p:sp>
        <p:nvSpPr>
          <p:cNvPr id="2" name="TextBox 1"/>
          <p:cNvSpPr txBox="1"/>
          <p:nvPr/>
        </p:nvSpPr>
        <p:spPr>
          <a:xfrm>
            <a:off x="457200" y="4419600"/>
            <a:ext cx="1524000" cy="369332"/>
          </a:xfrm>
          <a:prstGeom prst="rect">
            <a:avLst/>
          </a:prstGeom>
          <a:noFill/>
        </p:spPr>
        <p:txBody>
          <a:bodyPr wrap="square" rtlCol="0">
            <a:spAutoFit/>
          </a:bodyPr>
          <a:lstStyle/>
          <a:p>
            <a:r>
              <a:rPr lang="en-US" dirty="0" smtClean="0"/>
              <a:t>Input pattern</a:t>
            </a:r>
            <a:endParaRPr lang="en-US" dirty="0"/>
          </a:p>
        </p:txBody>
      </p:sp>
      <p:sp>
        <p:nvSpPr>
          <p:cNvPr id="14" name="TextBox 13"/>
          <p:cNvSpPr txBox="1"/>
          <p:nvPr/>
        </p:nvSpPr>
        <p:spPr>
          <a:xfrm>
            <a:off x="2580260" y="4327267"/>
            <a:ext cx="3983480" cy="923330"/>
          </a:xfrm>
          <a:prstGeom prst="rect">
            <a:avLst/>
          </a:prstGeom>
          <a:noFill/>
        </p:spPr>
        <p:txBody>
          <a:bodyPr wrap="square" rtlCol="0">
            <a:spAutoFit/>
          </a:bodyPr>
          <a:lstStyle/>
          <a:p>
            <a:pPr algn="ctr"/>
            <a:r>
              <a:rPr lang="en-US" dirty="0" smtClean="0"/>
              <a:t>Lens decomposes spatial frequencies. Highest ones get truncated by lens aperture.</a:t>
            </a:r>
            <a:endParaRPr lang="en-US" dirty="0"/>
          </a:p>
        </p:txBody>
      </p:sp>
      <p:grpSp>
        <p:nvGrpSpPr>
          <p:cNvPr id="7" name="Group 6"/>
          <p:cNvGrpSpPr/>
          <p:nvPr/>
        </p:nvGrpSpPr>
        <p:grpSpPr>
          <a:xfrm>
            <a:off x="6748606" y="2413576"/>
            <a:ext cx="1785793" cy="2375356"/>
            <a:chOff x="6748606" y="2413576"/>
            <a:chExt cx="1785793" cy="2375356"/>
          </a:xfrm>
        </p:grpSpPr>
        <p:sp>
          <p:nvSpPr>
            <p:cNvPr id="15" name="TextBox 14"/>
            <p:cNvSpPr txBox="1"/>
            <p:nvPr/>
          </p:nvSpPr>
          <p:spPr>
            <a:xfrm>
              <a:off x="6748606" y="4419600"/>
              <a:ext cx="1785793" cy="369332"/>
            </a:xfrm>
            <a:prstGeom prst="rect">
              <a:avLst/>
            </a:prstGeom>
            <a:noFill/>
          </p:spPr>
          <p:txBody>
            <a:bodyPr wrap="square" rtlCol="0">
              <a:spAutoFit/>
            </a:bodyPr>
            <a:lstStyle/>
            <a:p>
              <a:r>
                <a:rPr lang="en-US" dirty="0" smtClean="0"/>
                <a:t>Output pattern</a:t>
              </a:r>
              <a:endParaRPr lang="en-US" dirty="0"/>
            </a:p>
          </p:txBody>
        </p:sp>
        <p:pic>
          <p:nvPicPr>
            <p:cNvPr id="6" name="Picture 5"/>
            <p:cNvPicPr>
              <a:picLocks noChangeAspect="1"/>
            </p:cNvPicPr>
            <p:nvPr/>
          </p:nvPicPr>
          <p:blipFill>
            <a:blip r:embed="rId6"/>
            <a:stretch>
              <a:fillRect/>
            </a:stretch>
          </p:blipFill>
          <p:spPr>
            <a:xfrm>
              <a:off x="6748606" y="2413576"/>
              <a:ext cx="1556475" cy="1579900"/>
            </a:xfrm>
            <a:prstGeom prst="rect">
              <a:avLst/>
            </a:prstGeom>
          </p:spPr>
        </p:pic>
      </p:grpSp>
    </p:spTree>
    <p:extLst>
      <p:ext uri="{BB962C8B-B14F-4D97-AF65-F5344CB8AC3E}">
        <p14:creationId xmlns:p14="http://schemas.microsoft.com/office/powerpoint/2010/main" val="180060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304800"/>
            <a:ext cx="8229600" cy="1143000"/>
          </a:xfrm>
        </p:spPr>
        <p:txBody>
          <a:bodyPr/>
          <a:lstStyle/>
          <a:p>
            <a:r>
              <a:rPr lang="en-US" altLang="en-US" sz="3600" dirty="0" smtClean="0">
                <a:cs typeface="Times New Roman" panose="02020603050405020304" pitchFamily="18" charset="0"/>
              </a:rPr>
              <a:t>Convolution-multiplication </a:t>
            </a:r>
            <a:r>
              <a:rPr lang="en-US" altLang="en-US" sz="3600" dirty="0" smtClean="0">
                <a:cs typeface="Times New Roman" panose="02020603050405020304" pitchFamily="18" charset="0"/>
              </a:rPr>
              <a:t>theorem</a:t>
            </a:r>
          </a:p>
        </p:txBody>
      </p:sp>
      <p:sp>
        <p:nvSpPr>
          <p:cNvPr id="17" name="Content Placeholder 2"/>
          <p:cNvSpPr txBox="1">
            <a:spLocks/>
          </p:cNvSpPr>
          <p:nvPr/>
        </p:nvSpPr>
        <p:spPr bwMode="auto">
          <a:xfrm>
            <a:off x="228600" y="3733800"/>
            <a:ext cx="8000999"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400" dirty="0" smtClean="0">
                <a:latin typeface="Arial" panose="020B0604020202020204" pitchFamily="34" charset="0"/>
                <a:cs typeface="Arial" panose="020B0604020202020204" pitchFamily="34" charset="0"/>
              </a:rPr>
              <a:t>Multiplying in the Fourier domain by a function is the same as convolving in the spatial domain with the FT of that function.  </a:t>
            </a:r>
          </a:p>
          <a:p>
            <a:r>
              <a:rPr lang="en-US" altLang="en-US" sz="2400" dirty="0" smtClean="0">
                <a:latin typeface="Arial" panose="020B0604020202020204" pitchFamily="34" charset="0"/>
                <a:cs typeface="Arial" panose="020B0604020202020204" pitchFamily="34" charset="0"/>
              </a:rPr>
              <a:t>Since a lens effectively multiplies the FT of the function by a circle, it is like convolving in spatial domain with the FT of a circle. </a:t>
            </a:r>
            <a:endParaRPr lang="en-US" altLang="en-US" sz="2400" dirty="0" smtClean="0">
              <a:latin typeface="Arial" panose="020B0604020202020204" pitchFamily="34" charset="0"/>
              <a:cs typeface="Arial" panose="020B0604020202020204" pitchFamily="34" charset="0"/>
            </a:endParaRPr>
          </a:p>
          <a:p>
            <a:endParaRPr lang="en-US" altLang="en-US" sz="2400" dirty="0" smtClean="0">
              <a:latin typeface="Arial" panose="020B0604020202020204" pitchFamily="34" charset="0"/>
              <a:cs typeface="Arial" panose="020B0604020202020204" pitchFamily="34" charset="0"/>
            </a:endParaRPr>
          </a:p>
          <a:p>
            <a:endParaRPr lang="en-US" altLang="en-US" sz="2000" dirty="0" smtClean="0">
              <a:latin typeface="Arial" panose="020B0604020202020204" pitchFamily="34" charset="0"/>
              <a:cs typeface="Arial" panose="020B0604020202020204" pitchFamily="34" charset="0"/>
            </a:endParaRPr>
          </a:p>
          <a:p>
            <a:endParaRPr lang="en-US" altLang="en-US" sz="18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2" name="TextBox 1"/>
              <p:cNvSpPr txBox="1"/>
              <p:nvPr/>
            </p:nvSpPr>
            <p:spPr>
              <a:xfrm>
                <a:off x="1324796" y="2302906"/>
                <a:ext cx="6494407" cy="6155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4000" b="0" i="1" smtClean="0">
                          <a:latin typeface="Cambria Math" charset="0"/>
                        </a:rPr>
                        <m:t>𝐹𝑇</m:t>
                      </m:r>
                      <m:d>
                        <m:dPr>
                          <m:begChr m:val="{"/>
                          <m:endChr m:val="}"/>
                          <m:ctrlPr>
                            <a:rPr lang="en-US" sz="4000" b="0" i="1" smtClean="0">
                              <a:latin typeface="Cambria Math" charset="0"/>
                            </a:rPr>
                          </m:ctrlPr>
                        </m:dPr>
                        <m:e>
                          <m:r>
                            <a:rPr lang="en-US" sz="4000" i="1">
                              <a:latin typeface="Cambria Math" charset="0"/>
                            </a:rPr>
                            <m:t>𝑓</m:t>
                          </m:r>
                          <m:d>
                            <m:dPr>
                              <m:ctrlPr>
                                <a:rPr lang="en-US" sz="4000" i="1">
                                  <a:latin typeface="Cambria Math" charset="0"/>
                                </a:rPr>
                              </m:ctrlPr>
                            </m:dPr>
                            <m:e>
                              <m:r>
                                <a:rPr lang="en-US" sz="4000" i="1">
                                  <a:latin typeface="Cambria Math" charset="0"/>
                                </a:rPr>
                                <m:t>𝑥</m:t>
                              </m:r>
                            </m:e>
                          </m:d>
                          <m:r>
                            <a:rPr lang="en-US" sz="4000" i="1">
                              <a:latin typeface="Cambria Math" charset="0"/>
                            </a:rPr>
                            <m:t>∗</m:t>
                          </m:r>
                          <m:r>
                            <a:rPr lang="en-US" sz="4000" i="1">
                              <a:latin typeface="Cambria Math" charset="0"/>
                            </a:rPr>
                            <m:t>h</m:t>
                          </m:r>
                          <m:r>
                            <a:rPr lang="en-US" sz="4000" i="1">
                              <a:latin typeface="Cambria Math" charset="0"/>
                            </a:rPr>
                            <m:t>(</m:t>
                          </m:r>
                          <m:r>
                            <a:rPr lang="en-US" sz="4000" i="1">
                              <a:latin typeface="Cambria Math" charset="0"/>
                            </a:rPr>
                            <m:t>𝑥</m:t>
                          </m:r>
                          <m:r>
                            <a:rPr lang="en-US" sz="4000" i="1">
                              <a:latin typeface="Cambria Math" charset="0"/>
                            </a:rPr>
                            <m:t>)</m:t>
                          </m:r>
                        </m:e>
                      </m:d>
                      <m:r>
                        <a:rPr lang="en-US" sz="4000" b="0" i="1" smtClean="0">
                          <a:latin typeface="Cambria Math" charset="0"/>
                        </a:rPr>
                        <m:t>=</m:t>
                      </m:r>
                      <m:r>
                        <a:rPr lang="en-US" sz="4000" b="0" i="1" smtClean="0">
                          <a:latin typeface="Cambria Math" charset="0"/>
                        </a:rPr>
                        <m:t>𝐹</m:t>
                      </m:r>
                      <m:d>
                        <m:dPr>
                          <m:ctrlPr>
                            <a:rPr lang="en-US" sz="4000" b="0" i="1" smtClean="0">
                              <a:latin typeface="Cambria Math" charset="0"/>
                            </a:rPr>
                          </m:ctrlPr>
                        </m:dPr>
                        <m:e>
                          <m:r>
                            <a:rPr lang="en-US" sz="4000" b="0" i="1" smtClean="0">
                              <a:latin typeface="Cambria Math" charset="0"/>
                            </a:rPr>
                            <m:t>𝑢</m:t>
                          </m:r>
                        </m:e>
                      </m:d>
                      <m:r>
                        <a:rPr lang="en-US" sz="4000" b="0" i="1" smtClean="0">
                          <a:latin typeface="Cambria Math" charset="0"/>
                        </a:rPr>
                        <m:t>𝐻</m:t>
                      </m:r>
                      <m:r>
                        <a:rPr lang="en-US" sz="4000" b="0" i="1" smtClean="0">
                          <a:latin typeface="Cambria Math" charset="0"/>
                        </a:rPr>
                        <m:t>(</m:t>
                      </m:r>
                      <m:r>
                        <a:rPr lang="en-US" sz="4000" b="0" i="1" smtClean="0">
                          <a:latin typeface="Cambria Math" charset="0"/>
                        </a:rPr>
                        <m:t>𝑢</m:t>
                      </m:r>
                      <m:r>
                        <a:rPr lang="en-US" sz="4000" b="0" i="1" smtClean="0">
                          <a:latin typeface="Cambria Math" charset="0"/>
                        </a:rPr>
                        <m:t>)</m:t>
                      </m:r>
                    </m:oMath>
                  </m:oMathPara>
                </a14:m>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1324796" y="2302906"/>
                <a:ext cx="6494407" cy="615553"/>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57351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3585F"/>
        </a:solidFill>
        <a:effectLst/>
      </p:bgPr>
    </p:bg>
    <p:spTree>
      <p:nvGrpSpPr>
        <p:cNvPr id="1" name=""/>
        <p:cNvGrpSpPr/>
        <p:nvPr/>
      </p:nvGrpSpPr>
      <p:grpSpPr>
        <a:xfrm>
          <a:off x="0" y="0"/>
          <a:ext cx="0" cy="0"/>
          <a:chOff x="0" y="0"/>
          <a:chExt cx="0" cy="0"/>
        </a:xfrm>
      </p:grpSpPr>
      <p:sp>
        <p:nvSpPr>
          <p:cNvPr id="171" name="Shape 171"/>
          <p:cNvSpPr/>
          <p:nvPr/>
        </p:nvSpPr>
        <p:spPr>
          <a:xfrm>
            <a:off x="2943017" y="946362"/>
            <a:ext cx="3622789" cy="596383"/>
          </a:xfrm>
          <a:prstGeom prst="rect">
            <a:avLst/>
          </a:prstGeom>
          <a:ln w="3175">
            <a:miter lim="400000"/>
          </a:ln>
          <a:extLst>
            <a:ext uri="{C572A759-6A51-4108-AA02-DFA0A04FC94B}">
              <ma14:wrappingTextBoxFlag xmlns:ma14="http://schemas.microsoft.com/office/mac/drawingml/2011/main" val="1"/>
            </a:ext>
          </a:extLst>
        </p:spPr>
        <p:txBody>
          <a:bodyPr wrap="none" lIns="23813" tIns="23813" rIns="23813" bIns="23813" anchor="ctr">
            <a:spAutoFit/>
          </a:bodyPr>
          <a:lstStyle>
            <a:lvl1pPr>
              <a:defRPr sz="9500">
                <a:solidFill>
                  <a:srgbClr val="FFFFFF"/>
                </a:solidFill>
              </a:defRPr>
            </a:lvl1pPr>
          </a:lstStyle>
          <a:p>
            <a:pPr algn="ctr" defTabSz="308074" fontAlgn="auto" hangingPunct="0">
              <a:spcBef>
                <a:spcPts val="0"/>
              </a:spcBef>
              <a:spcAft>
                <a:spcPts val="0"/>
              </a:spcAft>
            </a:pPr>
            <a:r>
              <a:rPr sz="3563" kern="0">
                <a:latin typeface="Helvetica Light"/>
                <a:cs typeface="Helvetica Light"/>
                <a:sym typeface="Helvetica Light"/>
              </a:rPr>
              <a:t>Imaging workflow</a:t>
            </a:r>
          </a:p>
        </p:txBody>
      </p:sp>
      <p:grpSp>
        <p:nvGrpSpPr>
          <p:cNvPr id="176" name="Group 176"/>
          <p:cNvGrpSpPr/>
          <p:nvPr/>
        </p:nvGrpSpPr>
        <p:grpSpPr>
          <a:xfrm>
            <a:off x="-182640" y="2208058"/>
            <a:ext cx="9490347" cy="3034697"/>
            <a:chOff x="0" y="0"/>
            <a:chExt cx="25307592" cy="8092523"/>
          </a:xfrm>
        </p:grpSpPr>
        <p:sp>
          <p:nvSpPr>
            <p:cNvPr id="172" name="Shape 172"/>
            <p:cNvSpPr/>
            <p:nvPr/>
          </p:nvSpPr>
          <p:spPr>
            <a:xfrm>
              <a:off x="24034402" y="80287"/>
              <a:ext cx="1273191" cy="1112180"/>
            </a:xfrm>
            <a:prstGeom prst="rightArrow">
              <a:avLst>
                <a:gd name="adj1" fmla="val 38000"/>
                <a:gd name="adj2" fmla="val 68514"/>
              </a:avLst>
            </a:prstGeom>
            <a:blipFill rotWithShape="1">
              <a:blip r:embed="rId2"/>
              <a:srcRect/>
              <a:tile tx="0" ty="0" sx="100000" sy="100000" flip="none" algn="tl"/>
            </a:blipFill>
            <a:ln w="3175" cap="flat">
              <a:noFill/>
              <a:miter lim="400000"/>
            </a:ln>
            <a:effectLst>
              <a:outerShdw blurRad="25400" dist="12700" dir="5400000" rotWithShape="0">
                <a:srgbClr val="000000">
                  <a:alpha val="50000"/>
                </a:srgbClr>
              </a:outerShdw>
            </a:effectLst>
          </p:spPr>
          <p:txBody>
            <a:bodyPr wrap="square" lIns="23813" tIns="23813" rIns="23813" bIns="23813" numCol="1" anchor="ctr">
              <a:noAutofit/>
            </a:bodyPr>
            <a:lstStyle/>
            <a:p>
              <a:pPr algn="ctr" defTabSz="308074" fontAlgn="auto" hangingPunct="0">
                <a:spcBef>
                  <a:spcPts val="0"/>
                </a:spcBef>
                <a:spcAft>
                  <a:spcPts val="0"/>
                </a:spcAft>
                <a:defRPr sz="3000">
                  <a:solidFill>
                    <a:srgbClr val="FFFFFF"/>
                  </a:solidFill>
                </a:defRPr>
              </a:pPr>
              <a:endParaRPr sz="1125" kern="0">
                <a:solidFill>
                  <a:srgbClr val="FFFFFF"/>
                </a:solidFill>
                <a:latin typeface="Helvetica Light"/>
                <a:cs typeface="Helvetica Light"/>
                <a:sym typeface="Helvetica Light"/>
              </a:endParaRPr>
            </a:p>
          </p:txBody>
        </p:sp>
        <p:sp>
          <p:nvSpPr>
            <p:cNvPr id="173" name="Shape 173"/>
            <p:cNvSpPr/>
            <p:nvPr/>
          </p:nvSpPr>
          <p:spPr>
            <a:xfrm>
              <a:off x="61905" y="0"/>
              <a:ext cx="1273190" cy="1112179"/>
            </a:xfrm>
            <a:prstGeom prst="rightArrow">
              <a:avLst>
                <a:gd name="adj1" fmla="val 38000"/>
                <a:gd name="adj2" fmla="val 68514"/>
              </a:avLst>
            </a:prstGeom>
            <a:blipFill rotWithShape="1">
              <a:blip r:embed="rId2"/>
              <a:srcRect/>
              <a:tile tx="0" ty="0" sx="100000" sy="100000" flip="none" algn="tl"/>
            </a:blipFill>
            <a:ln w="3175" cap="flat">
              <a:noFill/>
              <a:miter lim="400000"/>
            </a:ln>
            <a:effectLst>
              <a:outerShdw blurRad="25400" dist="12700" dir="5400000" rotWithShape="0">
                <a:srgbClr val="000000">
                  <a:alpha val="50000"/>
                </a:srgbClr>
              </a:outerShdw>
            </a:effectLst>
          </p:spPr>
          <p:txBody>
            <a:bodyPr wrap="square" lIns="23813" tIns="23813" rIns="23813" bIns="23813" numCol="1" anchor="ctr">
              <a:noAutofit/>
            </a:bodyPr>
            <a:lstStyle/>
            <a:p>
              <a:pPr algn="ctr" defTabSz="308074" fontAlgn="auto" hangingPunct="0">
                <a:spcBef>
                  <a:spcPts val="0"/>
                </a:spcBef>
                <a:spcAft>
                  <a:spcPts val="0"/>
                </a:spcAft>
                <a:defRPr sz="3000">
                  <a:solidFill>
                    <a:srgbClr val="FFFFFF"/>
                  </a:solidFill>
                </a:defRPr>
              </a:pPr>
              <a:endParaRPr sz="1125" kern="0">
                <a:solidFill>
                  <a:srgbClr val="FFFFFF"/>
                </a:solidFill>
                <a:latin typeface="Helvetica Light"/>
                <a:cs typeface="Helvetica Light"/>
                <a:sym typeface="Helvetica Light"/>
              </a:endParaRPr>
            </a:p>
          </p:txBody>
        </p:sp>
        <p:sp>
          <p:nvSpPr>
            <p:cNvPr id="174" name="Shape 174"/>
            <p:cNvSpPr/>
            <p:nvPr/>
          </p:nvSpPr>
          <p:spPr>
            <a:xfrm>
              <a:off x="23714967" y="6822523"/>
              <a:ext cx="1397001" cy="1270001"/>
            </a:xfrm>
            <a:prstGeom prst="leftRightArrow">
              <a:avLst>
                <a:gd name="adj1" fmla="val 32000"/>
                <a:gd name="adj2" fmla="val 44000"/>
              </a:avLst>
            </a:prstGeom>
            <a:blipFill rotWithShape="1">
              <a:blip r:embed="rId3"/>
              <a:srcRect/>
              <a:tile tx="0" ty="0" sx="100000" sy="100000" flip="none" algn="tl"/>
            </a:blipFill>
            <a:ln w="3175" cap="flat">
              <a:noFill/>
              <a:miter lim="400000"/>
            </a:ln>
            <a:effectLst>
              <a:outerShdw blurRad="25400" dist="12700" dir="5400000" rotWithShape="0">
                <a:srgbClr val="000000">
                  <a:alpha val="50000"/>
                </a:srgbClr>
              </a:outerShdw>
            </a:effectLst>
          </p:spPr>
          <p:txBody>
            <a:bodyPr wrap="square" lIns="23813" tIns="23813" rIns="23813" bIns="23813" numCol="1" anchor="ctr">
              <a:noAutofit/>
            </a:bodyPr>
            <a:lstStyle/>
            <a:p>
              <a:pPr algn="ctr" defTabSz="308074" fontAlgn="auto" hangingPunct="0">
                <a:spcBef>
                  <a:spcPts val="0"/>
                </a:spcBef>
                <a:spcAft>
                  <a:spcPts val="0"/>
                </a:spcAft>
                <a:defRPr sz="3000">
                  <a:solidFill>
                    <a:srgbClr val="FFFFFF"/>
                  </a:solidFill>
                </a:defRPr>
              </a:pPr>
              <a:endParaRPr sz="1125" kern="0">
                <a:solidFill>
                  <a:srgbClr val="FFFFFF"/>
                </a:solidFill>
                <a:latin typeface="Helvetica Light"/>
                <a:cs typeface="Helvetica Light"/>
                <a:sym typeface="Helvetica Light"/>
              </a:endParaRPr>
            </a:p>
          </p:txBody>
        </p:sp>
        <p:sp>
          <p:nvSpPr>
            <p:cNvPr id="175" name="Shape 175"/>
            <p:cNvSpPr/>
            <p:nvPr/>
          </p:nvSpPr>
          <p:spPr>
            <a:xfrm>
              <a:off x="0" y="6822523"/>
              <a:ext cx="1397000" cy="1270001"/>
            </a:xfrm>
            <a:prstGeom prst="leftRightArrow">
              <a:avLst>
                <a:gd name="adj1" fmla="val 32000"/>
                <a:gd name="adj2" fmla="val 44000"/>
              </a:avLst>
            </a:prstGeom>
            <a:blipFill rotWithShape="1">
              <a:blip r:embed="rId3"/>
              <a:srcRect/>
              <a:tile tx="0" ty="0" sx="100000" sy="100000" flip="none" algn="tl"/>
            </a:blipFill>
            <a:ln w="3175" cap="flat">
              <a:noFill/>
              <a:miter lim="400000"/>
            </a:ln>
            <a:effectLst>
              <a:outerShdw blurRad="25400" dist="12700" dir="5400000" rotWithShape="0">
                <a:srgbClr val="000000">
                  <a:alpha val="50000"/>
                </a:srgbClr>
              </a:outerShdw>
            </a:effectLst>
          </p:spPr>
          <p:txBody>
            <a:bodyPr wrap="square" lIns="23813" tIns="23813" rIns="23813" bIns="23813" numCol="1" anchor="ctr">
              <a:noAutofit/>
            </a:bodyPr>
            <a:lstStyle/>
            <a:p>
              <a:pPr algn="ctr" defTabSz="308074" fontAlgn="auto" hangingPunct="0">
                <a:spcBef>
                  <a:spcPts val="0"/>
                </a:spcBef>
                <a:spcAft>
                  <a:spcPts val="0"/>
                </a:spcAft>
                <a:defRPr sz="3000">
                  <a:solidFill>
                    <a:srgbClr val="FFFFFF"/>
                  </a:solidFill>
                </a:defRPr>
              </a:pPr>
              <a:endParaRPr sz="1125" kern="0">
                <a:solidFill>
                  <a:srgbClr val="FFFFFF"/>
                </a:solidFill>
                <a:latin typeface="Helvetica Light"/>
                <a:cs typeface="Helvetica Light"/>
                <a:sym typeface="Helvetica Light"/>
              </a:endParaRPr>
            </a:p>
          </p:txBody>
        </p:sp>
      </p:grpSp>
      <p:grpSp>
        <p:nvGrpSpPr>
          <p:cNvPr id="183" name="Group 183"/>
          <p:cNvGrpSpPr/>
          <p:nvPr/>
        </p:nvGrpSpPr>
        <p:grpSpPr>
          <a:xfrm>
            <a:off x="3360758" y="1851387"/>
            <a:ext cx="2044655" cy="3833084"/>
            <a:chOff x="0" y="0"/>
            <a:chExt cx="5452411" cy="10221556"/>
          </a:xfrm>
        </p:grpSpPr>
        <p:sp>
          <p:nvSpPr>
            <p:cNvPr id="177" name="Shape 177"/>
            <p:cNvSpPr/>
            <p:nvPr/>
          </p:nvSpPr>
          <p:spPr>
            <a:xfrm>
              <a:off x="1605860" y="0"/>
              <a:ext cx="2916059" cy="3175000"/>
            </a:xfrm>
            <a:prstGeom prst="roundRect">
              <a:avLst>
                <a:gd name="adj" fmla="val 8903"/>
              </a:avLst>
            </a:prstGeom>
            <a:solidFill>
              <a:srgbClr val="690E0E"/>
            </a:solidFill>
            <a:ln w="3175" cap="flat">
              <a:noFill/>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23813" tIns="23813" rIns="23813" bIns="23813" numCol="1" anchor="ctr">
              <a:noAutofit/>
            </a:bodyPr>
            <a:lstStyle/>
            <a:p>
              <a:pPr algn="ctr" defTabSz="308074" fontAlgn="auto" hangingPunct="0">
                <a:spcBef>
                  <a:spcPts val="0"/>
                </a:spcBef>
                <a:spcAft>
                  <a:spcPts val="0"/>
                </a:spcAft>
                <a:defRPr sz="3400">
                  <a:solidFill>
                    <a:srgbClr val="FFFFFF"/>
                  </a:solidFill>
                  <a:latin typeface="Helvetica"/>
                  <a:ea typeface="Helvetica"/>
                  <a:cs typeface="Helvetica"/>
                  <a:sym typeface="Helvetica"/>
                </a:defRPr>
              </a:pPr>
              <a:r>
                <a:rPr sz="1275" kern="0">
                  <a:solidFill>
                    <a:srgbClr val="FFFFFF"/>
                  </a:solidFill>
                  <a:latin typeface="Helvetica"/>
                  <a:ea typeface="Helvetica"/>
                  <a:cs typeface="Helvetica"/>
                  <a:sym typeface="Helvetica"/>
                </a:rPr>
                <a:t>imaging hardware &amp; methods development</a:t>
              </a:r>
              <a:br>
                <a:rPr sz="1275" kern="0">
                  <a:solidFill>
                    <a:srgbClr val="FFFFFF"/>
                  </a:solidFill>
                  <a:latin typeface="Helvetica"/>
                  <a:ea typeface="Helvetica"/>
                  <a:cs typeface="Helvetica"/>
                  <a:sym typeface="Helvetica"/>
                </a:rPr>
              </a:br>
              <a:endParaRPr sz="1275" kern="0">
                <a:solidFill>
                  <a:srgbClr val="FFFFFF"/>
                </a:solidFill>
                <a:latin typeface="Helvetica"/>
                <a:ea typeface="Helvetica"/>
                <a:cs typeface="Helvetica"/>
                <a:sym typeface="Helvetica"/>
              </a:endParaRPr>
            </a:p>
          </p:txBody>
        </p:sp>
        <p:sp>
          <p:nvSpPr>
            <p:cNvPr id="178" name="Shape 178"/>
            <p:cNvSpPr/>
            <p:nvPr/>
          </p:nvSpPr>
          <p:spPr>
            <a:xfrm>
              <a:off x="61904" y="942510"/>
              <a:ext cx="1273191" cy="1112180"/>
            </a:xfrm>
            <a:prstGeom prst="rightArrow">
              <a:avLst>
                <a:gd name="adj1" fmla="val 38000"/>
                <a:gd name="adj2" fmla="val 68514"/>
              </a:avLst>
            </a:prstGeom>
            <a:blipFill rotWithShape="1">
              <a:blip r:embed="rId2"/>
              <a:srcRect/>
              <a:tile tx="0" ty="0" sx="100000" sy="100000" flip="none" algn="tl"/>
            </a:blipFill>
            <a:ln w="3175" cap="flat">
              <a:noFill/>
              <a:miter lim="400000"/>
            </a:ln>
            <a:effectLst>
              <a:outerShdw blurRad="25400" dist="12700" dir="5400000" rotWithShape="0">
                <a:srgbClr val="000000">
                  <a:alpha val="50000"/>
                </a:srgbClr>
              </a:outerShdw>
            </a:effectLst>
          </p:spPr>
          <p:txBody>
            <a:bodyPr wrap="square" lIns="23813" tIns="23813" rIns="23813" bIns="23813" numCol="1" anchor="ctr">
              <a:noAutofit/>
            </a:bodyPr>
            <a:lstStyle/>
            <a:p>
              <a:pPr algn="ctr" defTabSz="308074" fontAlgn="auto" hangingPunct="0">
                <a:spcBef>
                  <a:spcPts val="0"/>
                </a:spcBef>
                <a:spcAft>
                  <a:spcPts val="0"/>
                </a:spcAft>
                <a:defRPr sz="3000">
                  <a:solidFill>
                    <a:srgbClr val="FFFFFF"/>
                  </a:solidFill>
                </a:defRPr>
              </a:pPr>
              <a:endParaRPr sz="1125" kern="0">
                <a:solidFill>
                  <a:srgbClr val="FFFFFF"/>
                </a:solidFill>
                <a:latin typeface="Helvetica Light"/>
                <a:cs typeface="Helvetica Light"/>
                <a:sym typeface="Helvetica Light"/>
              </a:endParaRPr>
            </a:p>
          </p:txBody>
        </p:sp>
        <p:pic>
          <p:nvPicPr>
            <p:cNvPr id="179" name="image4.png"/>
            <p:cNvPicPr>
              <a:picLocks noChangeAspect="1"/>
            </p:cNvPicPr>
            <p:nvPr/>
          </p:nvPicPr>
          <p:blipFill>
            <a:blip r:embed="rId4">
              <a:extLst/>
            </a:blip>
            <a:srcRect l="7978" t="3238" r="3403" b="3238"/>
            <a:stretch>
              <a:fillRect/>
            </a:stretch>
          </p:blipFill>
          <p:spPr>
            <a:xfrm>
              <a:off x="909850" y="3509621"/>
              <a:ext cx="4542561" cy="2819112"/>
            </a:xfrm>
            <a:prstGeom prst="rect">
              <a:avLst/>
            </a:prstGeom>
            <a:ln w="3175" cap="flat">
              <a:noFill/>
              <a:miter lim="400000"/>
            </a:ln>
            <a:effectLst/>
          </p:spPr>
        </p:pic>
        <p:sp>
          <p:nvSpPr>
            <p:cNvPr id="180" name="Shape 180"/>
            <p:cNvSpPr/>
            <p:nvPr/>
          </p:nvSpPr>
          <p:spPr>
            <a:xfrm>
              <a:off x="1551285" y="7226299"/>
              <a:ext cx="3025210" cy="2364695"/>
            </a:xfrm>
            <a:prstGeom prst="roundRect">
              <a:avLst>
                <a:gd name="adj" fmla="val 10979"/>
              </a:avLst>
            </a:prstGeom>
            <a:solidFill>
              <a:schemeClr val="accent1">
                <a:satOff val="-3355"/>
                <a:lumOff val="26614"/>
              </a:schemeClr>
            </a:solidFill>
            <a:ln w="3175" cap="flat">
              <a:noFill/>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23813" tIns="23813" rIns="23813" bIns="23813" numCol="1" anchor="ctr">
              <a:noAutofit/>
            </a:bodyPr>
            <a:lstStyle>
              <a:lvl1pPr>
                <a:defRPr sz="3400">
                  <a:solidFill>
                    <a:srgbClr val="FFFFFF"/>
                  </a:solidFill>
                  <a:latin typeface="Helvetica"/>
                  <a:ea typeface="Helvetica"/>
                  <a:cs typeface="Helvetica"/>
                  <a:sym typeface="Helvetica"/>
                </a:defRPr>
              </a:lvl1pPr>
            </a:lstStyle>
            <a:p>
              <a:pPr algn="ctr" defTabSz="308074" fontAlgn="auto" hangingPunct="0">
                <a:spcBef>
                  <a:spcPts val="0"/>
                </a:spcBef>
                <a:spcAft>
                  <a:spcPts val="0"/>
                </a:spcAft>
              </a:pPr>
              <a:r>
                <a:rPr sz="1275" kern="0"/>
                <a:t>physicists and engineers</a:t>
              </a:r>
            </a:p>
          </p:txBody>
        </p:sp>
        <p:sp>
          <p:nvSpPr>
            <p:cNvPr id="181" name="Shape 181"/>
            <p:cNvSpPr/>
            <p:nvPr/>
          </p:nvSpPr>
          <p:spPr>
            <a:xfrm>
              <a:off x="0" y="7783557"/>
              <a:ext cx="1397000" cy="1270001"/>
            </a:xfrm>
            <a:prstGeom prst="leftRightArrow">
              <a:avLst>
                <a:gd name="adj1" fmla="val 32000"/>
                <a:gd name="adj2" fmla="val 44000"/>
              </a:avLst>
            </a:prstGeom>
            <a:blipFill rotWithShape="1">
              <a:blip r:embed="rId3"/>
              <a:srcRect/>
              <a:tile tx="0" ty="0" sx="100000" sy="100000" flip="none" algn="tl"/>
            </a:blipFill>
            <a:ln w="3175" cap="flat">
              <a:noFill/>
              <a:miter lim="400000"/>
            </a:ln>
            <a:effectLst>
              <a:outerShdw blurRad="25400" dist="12700" dir="5400000" rotWithShape="0">
                <a:srgbClr val="000000">
                  <a:alpha val="50000"/>
                </a:srgbClr>
              </a:outerShdw>
            </a:effectLst>
          </p:spPr>
          <p:txBody>
            <a:bodyPr wrap="square" lIns="23813" tIns="23813" rIns="23813" bIns="23813" numCol="1" anchor="ctr">
              <a:noAutofit/>
            </a:bodyPr>
            <a:lstStyle/>
            <a:p>
              <a:pPr algn="ctr" defTabSz="308074" fontAlgn="auto" hangingPunct="0">
                <a:spcBef>
                  <a:spcPts val="0"/>
                </a:spcBef>
                <a:spcAft>
                  <a:spcPts val="0"/>
                </a:spcAft>
                <a:defRPr sz="3000">
                  <a:solidFill>
                    <a:srgbClr val="FFFFFF"/>
                  </a:solidFill>
                </a:defRPr>
              </a:pPr>
              <a:endParaRPr sz="1125" kern="0">
                <a:solidFill>
                  <a:srgbClr val="FFFFFF"/>
                </a:solidFill>
                <a:latin typeface="Helvetica Light"/>
                <a:cs typeface="Helvetica Light"/>
                <a:sym typeface="Helvetica Light"/>
              </a:endParaRPr>
            </a:p>
          </p:txBody>
        </p:sp>
        <p:sp>
          <p:nvSpPr>
            <p:cNvPr id="182" name="Shape 182"/>
            <p:cNvSpPr/>
            <p:nvPr/>
          </p:nvSpPr>
          <p:spPr>
            <a:xfrm>
              <a:off x="1076165" y="9723980"/>
              <a:ext cx="3975452" cy="497576"/>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23813" tIns="23813" rIns="23813" bIns="23813" numCol="1" anchor="ctr">
              <a:spAutoFit/>
            </a:bodyPr>
            <a:lstStyle>
              <a:lvl1pPr>
                <a:defRPr sz="2400"/>
              </a:lvl1pPr>
            </a:lstStyle>
            <a:p>
              <a:pPr algn="ctr" defTabSz="308074" fontAlgn="auto" hangingPunct="0">
                <a:spcBef>
                  <a:spcPts val="0"/>
                </a:spcBef>
                <a:spcAft>
                  <a:spcPts val="0"/>
                </a:spcAft>
              </a:pPr>
              <a:r>
                <a:rPr sz="900" kern="0">
                  <a:solidFill>
                    <a:srgbClr val="000000"/>
                  </a:solidFill>
                  <a:latin typeface="Helvetica Light"/>
                  <a:cs typeface="Helvetica Light"/>
                  <a:sym typeface="Helvetica Light"/>
                </a:rPr>
                <a:t>Shroff, Oldenbourg, Shribak</a:t>
              </a:r>
            </a:p>
          </p:txBody>
        </p:sp>
      </p:grpSp>
      <p:grpSp>
        <p:nvGrpSpPr>
          <p:cNvPr id="191" name="Group 191"/>
          <p:cNvGrpSpPr/>
          <p:nvPr/>
        </p:nvGrpSpPr>
        <p:grpSpPr>
          <a:xfrm>
            <a:off x="5152655" y="1851387"/>
            <a:ext cx="1719977" cy="3833084"/>
            <a:chOff x="0" y="0"/>
            <a:chExt cx="4586605" cy="10221556"/>
          </a:xfrm>
        </p:grpSpPr>
        <p:sp>
          <p:nvSpPr>
            <p:cNvPr id="184" name="Shape 184"/>
            <p:cNvSpPr/>
            <p:nvPr/>
          </p:nvSpPr>
          <p:spPr>
            <a:xfrm>
              <a:off x="14295" y="942510"/>
              <a:ext cx="1273190" cy="1112180"/>
            </a:xfrm>
            <a:prstGeom prst="rightArrow">
              <a:avLst>
                <a:gd name="adj1" fmla="val 38000"/>
                <a:gd name="adj2" fmla="val 68514"/>
              </a:avLst>
            </a:prstGeom>
            <a:blipFill rotWithShape="1">
              <a:blip r:embed="rId2"/>
              <a:srcRect/>
              <a:tile tx="0" ty="0" sx="100000" sy="100000" flip="none" algn="tl"/>
            </a:blipFill>
            <a:ln w="3175" cap="flat">
              <a:noFill/>
              <a:miter lim="400000"/>
            </a:ln>
            <a:effectLst>
              <a:outerShdw blurRad="25400" dist="12700" dir="5400000" rotWithShape="0">
                <a:srgbClr val="000000">
                  <a:alpha val="50000"/>
                </a:srgbClr>
              </a:outerShdw>
            </a:effectLst>
          </p:spPr>
          <p:txBody>
            <a:bodyPr wrap="square" lIns="23813" tIns="23813" rIns="23813" bIns="23813" numCol="1" anchor="ctr">
              <a:noAutofit/>
            </a:bodyPr>
            <a:lstStyle/>
            <a:p>
              <a:pPr algn="ctr" defTabSz="308074" fontAlgn="auto" hangingPunct="0">
                <a:spcBef>
                  <a:spcPts val="0"/>
                </a:spcBef>
                <a:spcAft>
                  <a:spcPts val="0"/>
                </a:spcAft>
                <a:defRPr sz="3000">
                  <a:solidFill>
                    <a:srgbClr val="FFFFFF"/>
                  </a:solidFill>
                </a:defRPr>
              </a:pPr>
              <a:endParaRPr sz="1125" kern="0">
                <a:solidFill>
                  <a:srgbClr val="FFFFFF"/>
                </a:solidFill>
                <a:latin typeface="Helvetica Light"/>
                <a:cs typeface="Helvetica Light"/>
                <a:sym typeface="Helvetica Light"/>
              </a:endParaRPr>
            </a:p>
          </p:txBody>
        </p:sp>
        <p:sp>
          <p:nvSpPr>
            <p:cNvPr id="185" name="Shape 185"/>
            <p:cNvSpPr/>
            <p:nvPr/>
          </p:nvSpPr>
          <p:spPr>
            <a:xfrm>
              <a:off x="0" y="7783557"/>
              <a:ext cx="1397000" cy="1270001"/>
            </a:xfrm>
            <a:prstGeom prst="leftRightArrow">
              <a:avLst>
                <a:gd name="adj1" fmla="val 32000"/>
                <a:gd name="adj2" fmla="val 44000"/>
              </a:avLst>
            </a:prstGeom>
            <a:blipFill rotWithShape="1">
              <a:blip r:embed="rId3"/>
              <a:srcRect/>
              <a:tile tx="0" ty="0" sx="100000" sy="100000" flip="none" algn="tl"/>
            </a:blipFill>
            <a:ln w="3175" cap="flat">
              <a:noFill/>
              <a:miter lim="400000"/>
            </a:ln>
            <a:effectLst>
              <a:outerShdw blurRad="25400" dist="12700" dir="5400000" rotWithShape="0">
                <a:srgbClr val="000000">
                  <a:alpha val="50000"/>
                </a:srgbClr>
              </a:outerShdw>
            </a:effectLst>
          </p:spPr>
          <p:txBody>
            <a:bodyPr wrap="square" lIns="23813" tIns="23813" rIns="23813" bIns="23813" numCol="1" anchor="ctr">
              <a:noAutofit/>
            </a:bodyPr>
            <a:lstStyle/>
            <a:p>
              <a:pPr algn="ctr" defTabSz="308074" fontAlgn="auto" hangingPunct="0">
                <a:spcBef>
                  <a:spcPts val="0"/>
                </a:spcBef>
                <a:spcAft>
                  <a:spcPts val="0"/>
                </a:spcAft>
                <a:defRPr sz="3000">
                  <a:solidFill>
                    <a:srgbClr val="FFFFFF"/>
                  </a:solidFill>
                </a:defRPr>
              </a:pPr>
              <a:endParaRPr sz="1125" kern="0">
                <a:solidFill>
                  <a:srgbClr val="FFFFFF"/>
                </a:solidFill>
                <a:latin typeface="Helvetica Light"/>
                <a:cs typeface="Helvetica Light"/>
                <a:sym typeface="Helvetica Light"/>
              </a:endParaRPr>
            </a:p>
          </p:txBody>
        </p:sp>
        <p:sp>
          <p:nvSpPr>
            <p:cNvPr id="186" name="Shape 186"/>
            <p:cNvSpPr/>
            <p:nvPr/>
          </p:nvSpPr>
          <p:spPr>
            <a:xfrm>
              <a:off x="1577238" y="0"/>
              <a:ext cx="2993523" cy="3175000"/>
            </a:xfrm>
            <a:prstGeom prst="roundRect">
              <a:avLst>
                <a:gd name="adj" fmla="val 8673"/>
              </a:avLst>
            </a:prstGeom>
            <a:solidFill>
              <a:srgbClr val="690E0E"/>
            </a:solidFill>
            <a:ln w="3175" cap="flat">
              <a:noFill/>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23813" tIns="23813" rIns="23813" bIns="23813" numCol="1" anchor="ctr">
              <a:noAutofit/>
            </a:bodyPr>
            <a:lstStyle>
              <a:lvl1pPr>
                <a:defRPr sz="3400">
                  <a:solidFill>
                    <a:srgbClr val="FFFFFF"/>
                  </a:solidFill>
                  <a:latin typeface="Helvetica"/>
                  <a:ea typeface="Helvetica"/>
                  <a:cs typeface="Helvetica"/>
                  <a:sym typeface="Helvetica"/>
                </a:defRPr>
              </a:lvl1pPr>
            </a:lstStyle>
            <a:p>
              <a:pPr algn="ctr" defTabSz="308074" fontAlgn="auto" hangingPunct="0">
                <a:spcBef>
                  <a:spcPts val="0"/>
                </a:spcBef>
                <a:spcAft>
                  <a:spcPts val="0"/>
                </a:spcAft>
              </a:pPr>
              <a:r>
                <a:rPr sz="1275" kern="0"/>
                <a:t>computational imaging methods: tomography, deconvolution</a:t>
              </a:r>
            </a:p>
          </p:txBody>
        </p:sp>
        <p:pic>
          <p:nvPicPr>
            <p:cNvPr id="187" name="image8.png"/>
            <p:cNvPicPr>
              <a:picLocks noChangeAspect="1"/>
            </p:cNvPicPr>
            <p:nvPr/>
          </p:nvPicPr>
          <p:blipFill>
            <a:blip r:embed="rId5">
              <a:extLst/>
            </a:blip>
            <a:stretch>
              <a:fillRect/>
            </a:stretch>
          </p:blipFill>
          <p:spPr>
            <a:xfrm>
              <a:off x="2031604" y="3379637"/>
              <a:ext cx="2084790" cy="1384301"/>
            </a:xfrm>
            <a:prstGeom prst="rect">
              <a:avLst/>
            </a:prstGeom>
            <a:ln w="3175" cap="flat">
              <a:noFill/>
              <a:miter lim="400000"/>
            </a:ln>
            <a:effectLst/>
          </p:spPr>
        </p:pic>
        <p:pic>
          <p:nvPicPr>
            <p:cNvPr id="188" name="image9.png"/>
            <p:cNvPicPr>
              <a:picLocks noChangeAspect="1"/>
            </p:cNvPicPr>
            <p:nvPr/>
          </p:nvPicPr>
          <p:blipFill>
            <a:blip r:embed="rId6">
              <a:extLst/>
            </a:blip>
            <a:stretch>
              <a:fillRect/>
            </a:stretch>
          </p:blipFill>
          <p:spPr>
            <a:xfrm>
              <a:off x="2031604" y="4968574"/>
              <a:ext cx="2084790" cy="1667832"/>
            </a:xfrm>
            <a:prstGeom prst="rect">
              <a:avLst/>
            </a:prstGeom>
            <a:ln w="3175" cap="flat">
              <a:noFill/>
              <a:miter lim="400000"/>
            </a:ln>
            <a:effectLst/>
          </p:spPr>
        </p:pic>
        <p:sp>
          <p:nvSpPr>
            <p:cNvPr id="189" name="Shape 189"/>
            <p:cNvSpPr/>
            <p:nvPr/>
          </p:nvSpPr>
          <p:spPr>
            <a:xfrm>
              <a:off x="1561396" y="7226299"/>
              <a:ext cx="3025209" cy="2364695"/>
            </a:xfrm>
            <a:prstGeom prst="roundRect">
              <a:avLst>
                <a:gd name="adj" fmla="val 10979"/>
              </a:avLst>
            </a:prstGeom>
            <a:solidFill>
              <a:schemeClr val="accent1">
                <a:satOff val="-3355"/>
                <a:lumOff val="26614"/>
              </a:schemeClr>
            </a:solidFill>
            <a:ln w="3175" cap="flat">
              <a:noFill/>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23813" tIns="23813" rIns="23813" bIns="23813" numCol="1" anchor="ctr">
              <a:noAutofit/>
            </a:bodyPr>
            <a:lstStyle>
              <a:lvl1pPr>
                <a:defRPr sz="3400">
                  <a:solidFill>
                    <a:srgbClr val="FFFFFF"/>
                  </a:solidFill>
                  <a:latin typeface="Helvetica"/>
                  <a:ea typeface="Helvetica"/>
                  <a:cs typeface="Helvetica"/>
                  <a:sym typeface="Helvetica"/>
                </a:defRPr>
              </a:lvl1pPr>
            </a:lstStyle>
            <a:p>
              <a:pPr algn="ctr" defTabSz="308074" fontAlgn="auto" hangingPunct="0">
                <a:spcBef>
                  <a:spcPts val="0"/>
                </a:spcBef>
                <a:spcAft>
                  <a:spcPts val="0"/>
                </a:spcAft>
              </a:pPr>
              <a:r>
                <a:rPr sz="1275" kern="0"/>
                <a:t>computational scientists (inverse problems)</a:t>
              </a:r>
            </a:p>
          </p:txBody>
        </p:sp>
        <p:sp>
          <p:nvSpPr>
            <p:cNvPr id="190" name="Shape 190"/>
            <p:cNvSpPr/>
            <p:nvPr/>
          </p:nvSpPr>
          <p:spPr>
            <a:xfrm>
              <a:off x="2325930" y="9723980"/>
              <a:ext cx="1496141" cy="497576"/>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23813" tIns="23813" rIns="23813" bIns="23813" numCol="1" anchor="ctr">
              <a:spAutoFit/>
            </a:bodyPr>
            <a:lstStyle>
              <a:lvl1pPr>
                <a:defRPr sz="2400"/>
              </a:lvl1pPr>
            </a:lstStyle>
            <a:p>
              <a:pPr algn="ctr" defTabSz="308074" fontAlgn="auto" hangingPunct="0">
                <a:spcBef>
                  <a:spcPts val="0"/>
                </a:spcBef>
                <a:spcAft>
                  <a:spcPts val="0"/>
                </a:spcAft>
              </a:pPr>
              <a:r>
                <a:rPr sz="900" kern="0">
                  <a:solidFill>
                    <a:srgbClr val="000000"/>
                  </a:solidFill>
                  <a:latin typeface="Helvetica Light"/>
                  <a:cs typeface="Helvetica Light"/>
                  <a:sym typeface="Helvetica Light"/>
                </a:rPr>
                <a:t>La Riviere</a:t>
              </a:r>
            </a:p>
          </p:txBody>
        </p:sp>
      </p:grpSp>
      <p:grpSp>
        <p:nvGrpSpPr>
          <p:cNvPr id="199" name="Group 199"/>
          <p:cNvGrpSpPr/>
          <p:nvPr/>
        </p:nvGrpSpPr>
        <p:grpSpPr>
          <a:xfrm>
            <a:off x="1560194" y="1851387"/>
            <a:ext cx="1755756" cy="3833084"/>
            <a:chOff x="0" y="0"/>
            <a:chExt cx="4682015" cy="10221556"/>
          </a:xfrm>
        </p:grpSpPr>
        <p:sp>
          <p:nvSpPr>
            <p:cNvPr id="192" name="Shape 192"/>
            <p:cNvSpPr/>
            <p:nvPr/>
          </p:nvSpPr>
          <p:spPr>
            <a:xfrm>
              <a:off x="1643668" y="0"/>
              <a:ext cx="3025207" cy="3175000"/>
            </a:xfrm>
            <a:prstGeom prst="roundRect">
              <a:avLst>
                <a:gd name="adj" fmla="val 8582"/>
              </a:avLst>
            </a:prstGeom>
            <a:solidFill>
              <a:srgbClr val="690E0E"/>
            </a:solidFill>
            <a:ln w="3175" cap="flat">
              <a:noFill/>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23813" tIns="23813" rIns="23813" bIns="23813" numCol="1" anchor="ctr">
              <a:noAutofit/>
            </a:bodyPr>
            <a:lstStyle/>
            <a:p>
              <a:pPr algn="ctr" defTabSz="308074" fontAlgn="auto" hangingPunct="0">
                <a:spcBef>
                  <a:spcPts val="0"/>
                </a:spcBef>
                <a:spcAft>
                  <a:spcPts val="0"/>
                </a:spcAft>
                <a:defRPr sz="3400">
                  <a:solidFill>
                    <a:srgbClr val="FFFFFF"/>
                  </a:solidFill>
                  <a:latin typeface="Helvetica"/>
                  <a:ea typeface="Helvetica"/>
                  <a:cs typeface="Helvetica"/>
                  <a:sym typeface="Helvetica"/>
                </a:defRPr>
              </a:pPr>
              <a:r>
                <a:rPr sz="1275" kern="0">
                  <a:solidFill>
                    <a:srgbClr val="FFFFFF"/>
                  </a:solidFill>
                  <a:latin typeface="Helvetica"/>
                  <a:ea typeface="Helvetica"/>
                  <a:cs typeface="Helvetica"/>
                  <a:sym typeface="Helvetica"/>
                </a:rPr>
                <a:t>sample prep</a:t>
              </a:r>
              <a:br>
                <a:rPr sz="1275" kern="0">
                  <a:solidFill>
                    <a:srgbClr val="FFFFFF"/>
                  </a:solidFill>
                  <a:latin typeface="Helvetica"/>
                  <a:ea typeface="Helvetica"/>
                  <a:cs typeface="Helvetica"/>
                  <a:sym typeface="Helvetica"/>
                </a:rPr>
              </a:br>
              <a:r>
                <a:rPr sz="1275" kern="0">
                  <a:solidFill>
                    <a:srgbClr val="FFFFFF"/>
                  </a:solidFill>
                  <a:latin typeface="Helvetica"/>
                  <a:ea typeface="Helvetica"/>
                  <a:cs typeface="Helvetica"/>
                  <a:sym typeface="Helvetica"/>
                </a:rPr>
                <a:t>molecular &amp; chemical probes</a:t>
              </a:r>
            </a:p>
          </p:txBody>
        </p:sp>
        <p:sp>
          <p:nvSpPr>
            <p:cNvPr id="193" name="Shape 193"/>
            <p:cNvSpPr/>
            <p:nvPr/>
          </p:nvSpPr>
          <p:spPr>
            <a:xfrm>
              <a:off x="61905" y="1031410"/>
              <a:ext cx="1273190" cy="1112180"/>
            </a:xfrm>
            <a:prstGeom prst="rightArrow">
              <a:avLst>
                <a:gd name="adj1" fmla="val 38000"/>
                <a:gd name="adj2" fmla="val 68514"/>
              </a:avLst>
            </a:prstGeom>
            <a:blipFill rotWithShape="1">
              <a:blip r:embed="rId2"/>
              <a:srcRect/>
              <a:tile tx="0" ty="0" sx="100000" sy="100000" flip="none" algn="tl"/>
            </a:blipFill>
            <a:ln w="3175" cap="flat">
              <a:noFill/>
              <a:miter lim="400000"/>
            </a:ln>
            <a:effectLst>
              <a:outerShdw blurRad="25400" dist="12700" dir="5400000" rotWithShape="0">
                <a:srgbClr val="000000">
                  <a:alpha val="50000"/>
                </a:srgbClr>
              </a:outerShdw>
            </a:effectLst>
          </p:spPr>
          <p:txBody>
            <a:bodyPr wrap="square" lIns="23813" tIns="23813" rIns="23813" bIns="23813" numCol="1" anchor="ctr">
              <a:noAutofit/>
            </a:bodyPr>
            <a:lstStyle/>
            <a:p>
              <a:pPr algn="ctr" defTabSz="308074" fontAlgn="auto" hangingPunct="0">
                <a:spcBef>
                  <a:spcPts val="0"/>
                </a:spcBef>
                <a:spcAft>
                  <a:spcPts val="0"/>
                </a:spcAft>
                <a:defRPr sz="3000">
                  <a:solidFill>
                    <a:srgbClr val="FFFFFF"/>
                  </a:solidFill>
                </a:defRPr>
              </a:pPr>
              <a:endParaRPr sz="1125" kern="0">
                <a:solidFill>
                  <a:srgbClr val="FFFFFF"/>
                </a:solidFill>
                <a:latin typeface="Helvetica Light"/>
                <a:cs typeface="Helvetica Light"/>
                <a:sym typeface="Helvetica Light"/>
              </a:endParaRPr>
            </a:p>
          </p:txBody>
        </p:sp>
        <p:pic>
          <p:nvPicPr>
            <p:cNvPr id="194" name="pasted-image.tiff"/>
            <p:cNvPicPr>
              <a:picLocks noChangeAspect="1"/>
            </p:cNvPicPr>
            <p:nvPr/>
          </p:nvPicPr>
          <p:blipFill>
            <a:blip r:embed="rId7">
              <a:extLst/>
            </a:blip>
            <a:srcRect r="51334"/>
            <a:stretch>
              <a:fillRect/>
            </a:stretch>
          </p:blipFill>
          <p:spPr>
            <a:xfrm>
              <a:off x="1630683" y="3514817"/>
              <a:ext cx="3051332" cy="1384292"/>
            </a:xfrm>
            <a:prstGeom prst="rect">
              <a:avLst/>
            </a:prstGeom>
            <a:ln w="3175" cap="flat">
              <a:noFill/>
              <a:miter lim="400000"/>
            </a:ln>
            <a:effectLst/>
          </p:spPr>
        </p:pic>
        <p:pic>
          <p:nvPicPr>
            <p:cNvPr id="195" name="pasted-image.tiff"/>
            <p:cNvPicPr>
              <a:picLocks noChangeAspect="1"/>
            </p:cNvPicPr>
            <p:nvPr/>
          </p:nvPicPr>
          <p:blipFill>
            <a:blip r:embed="rId7">
              <a:extLst/>
            </a:blip>
            <a:srcRect l="51746"/>
            <a:stretch>
              <a:fillRect/>
            </a:stretch>
          </p:blipFill>
          <p:spPr>
            <a:xfrm>
              <a:off x="1643582" y="4900915"/>
              <a:ext cx="3025523" cy="1384292"/>
            </a:xfrm>
            <a:prstGeom prst="rect">
              <a:avLst/>
            </a:prstGeom>
            <a:ln w="3175" cap="flat">
              <a:noFill/>
              <a:miter lim="400000"/>
            </a:ln>
            <a:effectLst/>
          </p:spPr>
        </p:pic>
        <p:sp>
          <p:nvSpPr>
            <p:cNvPr id="196" name="Shape 196"/>
            <p:cNvSpPr/>
            <p:nvPr/>
          </p:nvSpPr>
          <p:spPr>
            <a:xfrm>
              <a:off x="1643667" y="7226299"/>
              <a:ext cx="3025209" cy="2364695"/>
            </a:xfrm>
            <a:prstGeom prst="roundRect">
              <a:avLst>
                <a:gd name="adj" fmla="val 10979"/>
              </a:avLst>
            </a:prstGeom>
            <a:solidFill>
              <a:schemeClr val="accent1">
                <a:satOff val="-3355"/>
                <a:lumOff val="26614"/>
              </a:schemeClr>
            </a:solidFill>
            <a:ln w="3175" cap="flat">
              <a:noFill/>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23813" tIns="23813" rIns="23813" bIns="23813" numCol="1" anchor="ctr">
              <a:noAutofit/>
            </a:bodyPr>
            <a:lstStyle>
              <a:lvl1pPr>
                <a:defRPr sz="3400">
                  <a:solidFill>
                    <a:srgbClr val="FFFFFF"/>
                  </a:solidFill>
                  <a:latin typeface="Helvetica"/>
                  <a:ea typeface="Helvetica"/>
                  <a:cs typeface="Helvetica"/>
                  <a:sym typeface="Helvetica"/>
                </a:defRPr>
              </a:lvl1pPr>
            </a:lstStyle>
            <a:p>
              <a:pPr algn="ctr" defTabSz="308074" fontAlgn="auto" hangingPunct="0">
                <a:spcBef>
                  <a:spcPts val="0"/>
                </a:spcBef>
                <a:spcAft>
                  <a:spcPts val="0"/>
                </a:spcAft>
              </a:pPr>
              <a:r>
                <a:rPr sz="1275" kern="0"/>
                <a:t>biologists, chemists and physicists</a:t>
              </a:r>
            </a:p>
          </p:txBody>
        </p:sp>
        <p:sp>
          <p:nvSpPr>
            <p:cNvPr id="197" name="Shape 197"/>
            <p:cNvSpPr/>
            <p:nvPr/>
          </p:nvSpPr>
          <p:spPr>
            <a:xfrm>
              <a:off x="0" y="7783557"/>
              <a:ext cx="1397000" cy="1270001"/>
            </a:xfrm>
            <a:prstGeom prst="leftRightArrow">
              <a:avLst>
                <a:gd name="adj1" fmla="val 32000"/>
                <a:gd name="adj2" fmla="val 44000"/>
              </a:avLst>
            </a:prstGeom>
            <a:blipFill rotWithShape="1">
              <a:blip r:embed="rId3"/>
              <a:srcRect/>
              <a:tile tx="0" ty="0" sx="100000" sy="100000" flip="none" algn="tl"/>
            </a:blipFill>
            <a:ln w="3175" cap="flat">
              <a:noFill/>
              <a:miter lim="400000"/>
            </a:ln>
            <a:effectLst>
              <a:outerShdw blurRad="25400" dist="12700" dir="5400000" rotWithShape="0">
                <a:srgbClr val="000000">
                  <a:alpha val="50000"/>
                </a:srgbClr>
              </a:outerShdw>
            </a:effectLst>
          </p:spPr>
          <p:txBody>
            <a:bodyPr wrap="square" lIns="23813" tIns="23813" rIns="23813" bIns="23813" numCol="1" anchor="ctr">
              <a:noAutofit/>
            </a:bodyPr>
            <a:lstStyle/>
            <a:p>
              <a:pPr algn="ctr" defTabSz="308074" fontAlgn="auto" hangingPunct="0">
                <a:spcBef>
                  <a:spcPts val="0"/>
                </a:spcBef>
                <a:spcAft>
                  <a:spcPts val="0"/>
                </a:spcAft>
                <a:defRPr sz="3000">
                  <a:solidFill>
                    <a:srgbClr val="FFFFFF"/>
                  </a:solidFill>
                </a:defRPr>
              </a:pPr>
              <a:endParaRPr sz="1125" kern="0">
                <a:solidFill>
                  <a:srgbClr val="FFFFFF"/>
                </a:solidFill>
                <a:latin typeface="Helvetica Light"/>
                <a:cs typeface="Helvetica Light"/>
                <a:sym typeface="Helvetica Light"/>
              </a:endParaRPr>
            </a:p>
          </p:txBody>
        </p:sp>
        <p:sp>
          <p:nvSpPr>
            <p:cNvPr id="198" name="Shape 198"/>
            <p:cNvSpPr/>
            <p:nvPr/>
          </p:nvSpPr>
          <p:spPr>
            <a:xfrm>
              <a:off x="2305608" y="9723980"/>
              <a:ext cx="1701322" cy="497576"/>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23813" tIns="23813" rIns="23813" bIns="23813" numCol="1" anchor="ctr">
              <a:spAutoFit/>
            </a:bodyPr>
            <a:lstStyle>
              <a:lvl1pPr>
                <a:defRPr sz="2400"/>
              </a:lvl1pPr>
            </a:lstStyle>
            <a:p>
              <a:pPr algn="ctr" defTabSz="308074" fontAlgn="auto" hangingPunct="0">
                <a:spcBef>
                  <a:spcPts val="0"/>
                </a:spcBef>
                <a:spcAft>
                  <a:spcPts val="0"/>
                </a:spcAft>
              </a:pPr>
              <a:r>
                <a:rPr sz="900" kern="0">
                  <a:solidFill>
                    <a:srgbClr val="000000"/>
                  </a:solidFill>
                  <a:latin typeface="Helvetica Light"/>
                  <a:cs typeface="Helvetica Light"/>
                  <a:sym typeface="Helvetica Light"/>
                </a:rPr>
                <a:t>Selvin, Tani</a:t>
              </a:r>
            </a:p>
          </p:txBody>
        </p:sp>
      </p:grpSp>
      <p:grpSp>
        <p:nvGrpSpPr>
          <p:cNvPr id="207" name="Group 207"/>
          <p:cNvGrpSpPr/>
          <p:nvPr/>
        </p:nvGrpSpPr>
        <p:grpSpPr>
          <a:xfrm>
            <a:off x="6935365" y="1821279"/>
            <a:ext cx="1799607" cy="3829855"/>
            <a:chOff x="0" y="0"/>
            <a:chExt cx="4798949" cy="10212945"/>
          </a:xfrm>
        </p:grpSpPr>
        <p:sp>
          <p:nvSpPr>
            <p:cNvPr id="200" name="Shape 200"/>
            <p:cNvSpPr/>
            <p:nvPr/>
          </p:nvSpPr>
          <p:spPr>
            <a:xfrm>
              <a:off x="61906" y="1111698"/>
              <a:ext cx="1273191" cy="1112179"/>
            </a:xfrm>
            <a:prstGeom prst="rightArrow">
              <a:avLst>
                <a:gd name="adj1" fmla="val 38000"/>
                <a:gd name="adj2" fmla="val 68514"/>
              </a:avLst>
            </a:prstGeom>
            <a:blipFill rotWithShape="1">
              <a:blip r:embed="rId2"/>
              <a:srcRect/>
              <a:tile tx="0" ty="0" sx="100000" sy="100000" flip="none" algn="tl"/>
            </a:blipFill>
            <a:ln w="3175" cap="flat">
              <a:noFill/>
              <a:miter lim="400000"/>
            </a:ln>
            <a:effectLst>
              <a:outerShdw blurRad="25400" dist="12700" dir="5400000" rotWithShape="0">
                <a:srgbClr val="000000">
                  <a:alpha val="50000"/>
                </a:srgbClr>
              </a:outerShdw>
            </a:effectLst>
          </p:spPr>
          <p:txBody>
            <a:bodyPr wrap="square" lIns="23813" tIns="23813" rIns="23813" bIns="23813" numCol="1" anchor="ctr">
              <a:noAutofit/>
            </a:bodyPr>
            <a:lstStyle/>
            <a:p>
              <a:pPr algn="ctr" defTabSz="308074" fontAlgn="auto" hangingPunct="0">
                <a:spcBef>
                  <a:spcPts val="0"/>
                </a:spcBef>
                <a:spcAft>
                  <a:spcPts val="0"/>
                </a:spcAft>
                <a:defRPr sz="3000">
                  <a:solidFill>
                    <a:srgbClr val="FFFFFF"/>
                  </a:solidFill>
                </a:defRPr>
              </a:pPr>
              <a:endParaRPr sz="1125" kern="0">
                <a:solidFill>
                  <a:srgbClr val="FFFFFF"/>
                </a:solidFill>
                <a:latin typeface="Helvetica Light"/>
                <a:cs typeface="Helvetica Light"/>
                <a:sym typeface="Helvetica Light"/>
              </a:endParaRPr>
            </a:p>
          </p:txBody>
        </p:sp>
        <p:sp>
          <p:nvSpPr>
            <p:cNvPr id="201" name="Shape 201"/>
            <p:cNvSpPr/>
            <p:nvPr/>
          </p:nvSpPr>
          <p:spPr>
            <a:xfrm>
              <a:off x="0" y="7853933"/>
              <a:ext cx="1397000" cy="1270001"/>
            </a:xfrm>
            <a:prstGeom prst="leftRightArrow">
              <a:avLst>
                <a:gd name="adj1" fmla="val 32000"/>
                <a:gd name="adj2" fmla="val 44000"/>
              </a:avLst>
            </a:prstGeom>
            <a:blipFill rotWithShape="1">
              <a:blip r:embed="rId3"/>
              <a:srcRect/>
              <a:tile tx="0" ty="0" sx="100000" sy="100000" flip="none" algn="tl"/>
            </a:blipFill>
            <a:ln w="3175" cap="flat">
              <a:noFill/>
              <a:miter lim="400000"/>
            </a:ln>
            <a:effectLst>
              <a:outerShdw blurRad="25400" dist="12700" dir="5400000" rotWithShape="0">
                <a:srgbClr val="000000">
                  <a:alpha val="50000"/>
                </a:srgbClr>
              </a:outerShdw>
            </a:effectLst>
          </p:spPr>
          <p:txBody>
            <a:bodyPr wrap="square" lIns="23813" tIns="23813" rIns="23813" bIns="23813" numCol="1" anchor="ctr">
              <a:noAutofit/>
            </a:bodyPr>
            <a:lstStyle/>
            <a:p>
              <a:pPr algn="ctr" defTabSz="308074" fontAlgn="auto" hangingPunct="0">
                <a:spcBef>
                  <a:spcPts val="0"/>
                </a:spcBef>
                <a:spcAft>
                  <a:spcPts val="0"/>
                </a:spcAft>
                <a:defRPr sz="3000">
                  <a:solidFill>
                    <a:srgbClr val="FFFFFF"/>
                  </a:solidFill>
                </a:defRPr>
              </a:pPr>
              <a:endParaRPr sz="1125" kern="0">
                <a:solidFill>
                  <a:srgbClr val="FFFFFF"/>
                </a:solidFill>
                <a:latin typeface="Helvetica Light"/>
                <a:cs typeface="Helvetica Light"/>
                <a:sym typeface="Helvetica Light"/>
              </a:endParaRPr>
            </a:p>
          </p:txBody>
        </p:sp>
        <p:grpSp>
          <p:nvGrpSpPr>
            <p:cNvPr id="206" name="Group 206"/>
            <p:cNvGrpSpPr/>
            <p:nvPr/>
          </p:nvGrpSpPr>
          <p:grpSpPr>
            <a:xfrm>
              <a:off x="1474468" y="0"/>
              <a:ext cx="3324481" cy="10212945"/>
              <a:chOff x="0" y="0"/>
              <a:chExt cx="3324480" cy="10212944"/>
            </a:xfrm>
          </p:grpSpPr>
          <p:sp>
            <p:nvSpPr>
              <p:cNvPr id="202" name="Shape 202"/>
              <p:cNvSpPr/>
              <p:nvPr/>
            </p:nvSpPr>
            <p:spPr>
              <a:xfrm>
                <a:off x="105666" y="0"/>
                <a:ext cx="2923081" cy="3175000"/>
              </a:xfrm>
              <a:prstGeom prst="roundRect">
                <a:avLst>
                  <a:gd name="adj" fmla="val 9805"/>
                </a:avLst>
              </a:prstGeom>
              <a:solidFill>
                <a:srgbClr val="690E0E"/>
              </a:solidFill>
              <a:ln w="3175" cap="flat">
                <a:noFill/>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23813" tIns="23813" rIns="23813" bIns="23813" numCol="1" anchor="ctr">
                <a:noAutofit/>
              </a:bodyPr>
              <a:lstStyle/>
              <a:p>
                <a:pPr algn="ctr" defTabSz="308074" fontAlgn="auto" hangingPunct="0">
                  <a:spcBef>
                    <a:spcPts val="0"/>
                  </a:spcBef>
                  <a:spcAft>
                    <a:spcPts val="0"/>
                  </a:spcAft>
                  <a:defRPr sz="3400">
                    <a:solidFill>
                      <a:srgbClr val="FFFFFF"/>
                    </a:solidFill>
                    <a:latin typeface="Helvetica"/>
                    <a:ea typeface="Helvetica"/>
                    <a:cs typeface="Helvetica"/>
                    <a:sym typeface="Helvetica"/>
                  </a:defRPr>
                </a:pPr>
                <a:r>
                  <a:rPr sz="1275" kern="0">
                    <a:solidFill>
                      <a:srgbClr val="FFFFFF"/>
                    </a:solidFill>
                    <a:latin typeface="Helvetica"/>
                    <a:ea typeface="Helvetica"/>
                    <a:cs typeface="Helvetica"/>
                    <a:sym typeface="Helvetica"/>
                  </a:rPr>
                  <a:t>image analysis:</a:t>
                </a:r>
                <a:br>
                  <a:rPr sz="1275" kern="0">
                    <a:solidFill>
                      <a:srgbClr val="FFFFFF"/>
                    </a:solidFill>
                    <a:latin typeface="Helvetica"/>
                    <a:ea typeface="Helvetica"/>
                    <a:cs typeface="Helvetica"/>
                    <a:sym typeface="Helvetica"/>
                  </a:rPr>
                </a:br>
                <a:r>
                  <a:rPr sz="1275" kern="0">
                    <a:solidFill>
                      <a:srgbClr val="FFFFFF"/>
                    </a:solidFill>
                    <a:latin typeface="Helvetica"/>
                    <a:ea typeface="Helvetica"/>
                    <a:cs typeface="Helvetica"/>
                    <a:sym typeface="Helvetica"/>
                  </a:rPr>
                  <a:t>segmentation, particle tracking</a:t>
                </a:r>
              </a:p>
            </p:txBody>
          </p:sp>
          <p:pic>
            <p:nvPicPr>
              <p:cNvPr id="203" name="image13.png" descr="y-85.png"/>
              <p:cNvPicPr>
                <a:picLocks noChangeAspect="1"/>
              </p:cNvPicPr>
              <p:nvPr/>
            </p:nvPicPr>
            <p:blipFill>
              <a:blip r:embed="rId8">
                <a:extLst/>
              </a:blip>
              <a:stretch>
                <a:fillRect/>
              </a:stretch>
            </p:blipFill>
            <p:spPr>
              <a:xfrm>
                <a:off x="0" y="3589909"/>
                <a:ext cx="3324480" cy="2819004"/>
              </a:xfrm>
              <a:prstGeom prst="rect">
                <a:avLst/>
              </a:prstGeom>
              <a:ln w="3175" cap="flat">
                <a:noFill/>
                <a:miter lim="400000"/>
              </a:ln>
              <a:effectLst/>
            </p:spPr>
          </p:pic>
          <p:sp>
            <p:nvSpPr>
              <p:cNvPr id="204" name="Shape 204"/>
              <p:cNvSpPr/>
              <p:nvPr/>
            </p:nvSpPr>
            <p:spPr>
              <a:xfrm>
                <a:off x="79657" y="7306587"/>
                <a:ext cx="3025209" cy="2364695"/>
              </a:xfrm>
              <a:prstGeom prst="roundRect">
                <a:avLst>
                  <a:gd name="adj" fmla="val 10979"/>
                </a:avLst>
              </a:prstGeom>
              <a:solidFill>
                <a:schemeClr val="accent1">
                  <a:satOff val="-3355"/>
                  <a:lumOff val="26614"/>
                </a:schemeClr>
              </a:solidFill>
              <a:ln w="3175" cap="flat">
                <a:noFill/>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23813" tIns="23813" rIns="23813" bIns="23813" numCol="1" anchor="ctr">
                <a:noAutofit/>
              </a:bodyPr>
              <a:lstStyle>
                <a:lvl1pPr>
                  <a:defRPr sz="3400">
                    <a:solidFill>
                      <a:srgbClr val="FFFFFF"/>
                    </a:solidFill>
                    <a:latin typeface="Helvetica"/>
                    <a:ea typeface="Helvetica"/>
                    <a:cs typeface="Helvetica"/>
                    <a:sym typeface="Helvetica"/>
                  </a:defRPr>
                </a:lvl1pPr>
              </a:lstStyle>
              <a:p>
                <a:pPr algn="ctr" defTabSz="308074" fontAlgn="auto" hangingPunct="0">
                  <a:spcBef>
                    <a:spcPts val="0"/>
                  </a:spcBef>
                  <a:spcAft>
                    <a:spcPts val="0"/>
                  </a:spcAft>
                </a:pPr>
                <a:r>
                  <a:rPr sz="1275" kern="0"/>
                  <a:t>computational scientists (image  processing)</a:t>
                </a:r>
              </a:p>
            </p:txBody>
          </p:sp>
          <p:sp>
            <p:nvSpPr>
              <p:cNvPr id="205" name="Shape 205"/>
              <p:cNvSpPr/>
              <p:nvPr/>
            </p:nvSpPr>
            <p:spPr>
              <a:xfrm>
                <a:off x="921733" y="9715368"/>
                <a:ext cx="1290954" cy="497576"/>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23813" tIns="23813" rIns="23813" bIns="23813" numCol="1" anchor="ctr">
                <a:spAutoFit/>
              </a:bodyPr>
              <a:lstStyle>
                <a:lvl1pPr>
                  <a:defRPr sz="2400"/>
                </a:lvl1pPr>
              </a:lstStyle>
              <a:p>
                <a:pPr algn="ctr" defTabSz="308074" fontAlgn="auto" hangingPunct="0">
                  <a:spcBef>
                    <a:spcPts val="0"/>
                  </a:spcBef>
                  <a:spcAft>
                    <a:spcPts val="0"/>
                  </a:spcAft>
                </a:pPr>
                <a:r>
                  <a:rPr sz="900" kern="0">
                    <a:solidFill>
                      <a:srgbClr val="000000"/>
                    </a:solidFill>
                    <a:latin typeface="Helvetica Light"/>
                    <a:cs typeface="Helvetica Light"/>
                    <a:sym typeface="Helvetica Light"/>
                  </a:rPr>
                  <a:t>Danuser</a:t>
                </a:r>
              </a:p>
            </p:txBody>
          </p:sp>
        </p:grpSp>
      </p:grpSp>
      <p:grpSp>
        <p:nvGrpSpPr>
          <p:cNvPr id="213" name="Group 213"/>
          <p:cNvGrpSpPr/>
          <p:nvPr/>
        </p:nvGrpSpPr>
        <p:grpSpPr>
          <a:xfrm>
            <a:off x="310705" y="1818049"/>
            <a:ext cx="1246681" cy="4016633"/>
            <a:chOff x="0" y="0"/>
            <a:chExt cx="3324480" cy="10711020"/>
          </a:xfrm>
        </p:grpSpPr>
        <p:sp>
          <p:nvSpPr>
            <p:cNvPr id="208" name="Shape 208"/>
            <p:cNvSpPr/>
            <p:nvPr/>
          </p:nvSpPr>
          <p:spPr>
            <a:xfrm>
              <a:off x="149635" y="0"/>
              <a:ext cx="3025210" cy="3175000"/>
            </a:xfrm>
            <a:prstGeom prst="roundRect">
              <a:avLst>
                <a:gd name="adj" fmla="val 8582"/>
              </a:avLst>
            </a:prstGeom>
            <a:solidFill>
              <a:srgbClr val="690E0E"/>
            </a:solidFill>
            <a:ln w="3175" cap="flat">
              <a:noFill/>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23813" tIns="23813" rIns="23813" bIns="23813" numCol="1" anchor="ctr">
              <a:noAutofit/>
            </a:bodyPr>
            <a:lstStyle>
              <a:lvl1pPr>
                <a:defRPr sz="3400">
                  <a:solidFill>
                    <a:srgbClr val="FFFFFF"/>
                  </a:solidFill>
                  <a:latin typeface="Helvetica"/>
                  <a:ea typeface="Helvetica"/>
                  <a:cs typeface="Helvetica"/>
                  <a:sym typeface="Helvetica"/>
                </a:defRPr>
              </a:lvl1pPr>
            </a:lstStyle>
            <a:p>
              <a:pPr algn="ctr" defTabSz="308074" fontAlgn="auto" hangingPunct="0">
                <a:spcBef>
                  <a:spcPts val="0"/>
                </a:spcBef>
                <a:spcAft>
                  <a:spcPts val="0"/>
                </a:spcAft>
              </a:pPr>
              <a:r>
                <a:rPr sz="1275" kern="0"/>
                <a:t>biological question</a:t>
              </a:r>
            </a:p>
          </p:txBody>
        </p:sp>
        <p:sp>
          <p:nvSpPr>
            <p:cNvPr id="209" name="Shape 209"/>
            <p:cNvSpPr/>
            <p:nvPr/>
          </p:nvSpPr>
          <p:spPr>
            <a:xfrm>
              <a:off x="149635" y="7315199"/>
              <a:ext cx="3025210" cy="2364695"/>
            </a:xfrm>
            <a:prstGeom prst="roundRect">
              <a:avLst>
                <a:gd name="adj" fmla="val 10979"/>
              </a:avLst>
            </a:prstGeom>
            <a:solidFill>
              <a:schemeClr val="accent1">
                <a:satOff val="-3355"/>
                <a:lumOff val="26614"/>
              </a:schemeClr>
            </a:solidFill>
            <a:ln w="3175" cap="flat">
              <a:noFill/>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val="1"/>
              </a:ext>
            </a:extLst>
          </p:spPr>
          <p:txBody>
            <a:bodyPr wrap="square" lIns="23813" tIns="23813" rIns="23813" bIns="23813" numCol="1" anchor="ctr">
              <a:noAutofit/>
            </a:bodyPr>
            <a:lstStyle>
              <a:lvl1pPr>
                <a:defRPr sz="3400">
                  <a:solidFill>
                    <a:srgbClr val="FFFFFF"/>
                  </a:solidFill>
                  <a:latin typeface="Helvetica"/>
                  <a:ea typeface="Helvetica"/>
                  <a:cs typeface="Helvetica"/>
                  <a:sym typeface="Helvetica"/>
                </a:defRPr>
              </a:lvl1pPr>
            </a:lstStyle>
            <a:p>
              <a:pPr algn="ctr" defTabSz="308074" fontAlgn="auto" hangingPunct="0">
                <a:spcBef>
                  <a:spcPts val="0"/>
                </a:spcBef>
                <a:spcAft>
                  <a:spcPts val="0"/>
                </a:spcAft>
              </a:pPr>
              <a:r>
                <a:rPr sz="1275" kern="0"/>
                <a:t>biologists</a:t>
              </a:r>
            </a:p>
          </p:txBody>
        </p:sp>
        <p:sp>
          <p:nvSpPr>
            <p:cNvPr id="210" name="Shape 210"/>
            <p:cNvSpPr/>
            <p:nvPr/>
          </p:nvSpPr>
          <p:spPr>
            <a:xfrm>
              <a:off x="0" y="9844113"/>
              <a:ext cx="3324480" cy="866907"/>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23813" tIns="23813" rIns="23813" bIns="23813" numCol="1" anchor="ctr">
              <a:spAutoFit/>
            </a:bodyPr>
            <a:lstStyle>
              <a:lvl1pPr>
                <a:defRPr sz="2400"/>
              </a:lvl1pPr>
            </a:lstStyle>
            <a:p>
              <a:pPr algn="ctr" defTabSz="308074" fontAlgn="auto" hangingPunct="0">
                <a:spcBef>
                  <a:spcPts val="0"/>
                </a:spcBef>
                <a:spcAft>
                  <a:spcPts val="0"/>
                </a:spcAft>
              </a:pPr>
              <a:r>
                <a:rPr sz="900" kern="0" dirty="0">
                  <a:solidFill>
                    <a:srgbClr val="000000"/>
                  </a:solidFill>
                  <a:latin typeface="Helvetica Light"/>
                  <a:cs typeface="Helvetica Light"/>
                  <a:sym typeface="Helvetica Light"/>
                </a:rPr>
                <a:t>Gladfelter, Waterman, Colon-Ramos, etc</a:t>
              </a:r>
            </a:p>
          </p:txBody>
        </p:sp>
        <p:sp>
          <p:nvSpPr>
            <p:cNvPr id="211" name="Shape 211"/>
            <p:cNvSpPr/>
            <p:nvPr/>
          </p:nvSpPr>
          <p:spPr>
            <a:xfrm>
              <a:off x="161199" y="3661905"/>
              <a:ext cx="3051176" cy="2692236"/>
            </a:xfrm>
            <a:prstGeom prst="rect">
              <a:avLst/>
            </a:prstGeom>
            <a:solidFill>
              <a:srgbClr val="FFFFFF"/>
            </a:solidFill>
            <a:ln w="3175" cap="flat">
              <a:noFill/>
              <a:miter lim="400000"/>
            </a:ln>
            <a:effectLst>
              <a:outerShdw blurRad="25400" dist="12700" dir="5400000" rotWithShape="0">
                <a:srgbClr val="000000">
                  <a:alpha val="50000"/>
                </a:srgbClr>
              </a:outerShdw>
            </a:effectLst>
          </p:spPr>
          <p:txBody>
            <a:bodyPr wrap="square" lIns="23813" tIns="23813" rIns="23813" bIns="23813" numCol="1" anchor="ctr">
              <a:noAutofit/>
            </a:bodyPr>
            <a:lstStyle/>
            <a:p>
              <a:pPr algn="ctr" defTabSz="308074" fontAlgn="auto" hangingPunct="0">
                <a:spcBef>
                  <a:spcPts val="0"/>
                </a:spcBef>
                <a:spcAft>
                  <a:spcPts val="0"/>
                </a:spcAft>
                <a:defRPr sz="3000">
                  <a:solidFill>
                    <a:srgbClr val="FFFFFF"/>
                  </a:solidFill>
                </a:defRPr>
              </a:pPr>
              <a:endParaRPr sz="1125" kern="0">
                <a:solidFill>
                  <a:srgbClr val="FFFFFF"/>
                </a:solidFill>
                <a:latin typeface="Helvetica Light"/>
                <a:cs typeface="Helvetica Light"/>
                <a:sym typeface="Helvetica Light"/>
              </a:endParaRPr>
            </a:p>
          </p:txBody>
        </p:sp>
        <p:sp>
          <p:nvSpPr>
            <p:cNvPr id="212" name="Shape 212"/>
            <p:cNvSpPr/>
            <p:nvPr/>
          </p:nvSpPr>
          <p:spPr>
            <a:xfrm>
              <a:off x="1302066" y="3999624"/>
              <a:ext cx="769445" cy="1667125"/>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23813" tIns="23813" rIns="23813" bIns="23813" numCol="1" anchor="ctr">
              <a:spAutoFit/>
            </a:bodyPr>
            <a:lstStyle>
              <a:lvl1pPr>
                <a:defRPr sz="10000"/>
              </a:lvl1pPr>
            </a:lstStyle>
            <a:p>
              <a:pPr algn="ctr" defTabSz="308074" fontAlgn="auto" hangingPunct="0">
                <a:spcBef>
                  <a:spcPts val="0"/>
                </a:spcBef>
                <a:spcAft>
                  <a:spcPts val="0"/>
                </a:spcAft>
              </a:pPr>
              <a:r>
                <a:rPr sz="3750" kern="0">
                  <a:solidFill>
                    <a:srgbClr val="000000"/>
                  </a:solidFill>
                  <a:latin typeface="Helvetica Light"/>
                  <a:cs typeface="Helvetica Light"/>
                  <a:sym typeface="Helvetica Light"/>
                </a:rPr>
                <a:t>?</a:t>
              </a:r>
            </a:p>
          </p:txBody>
        </p:sp>
      </p:grpSp>
    </p:spTree>
    <p:extLst>
      <p:ext uri="{BB962C8B-B14F-4D97-AF65-F5344CB8AC3E}">
        <p14:creationId xmlns:p14="http://schemas.microsoft.com/office/powerpoint/2010/main" val="2125736302"/>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0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advAuto="0"/>
      <p:bldP spid="183" grpId="0" animBg="1" advAuto="0"/>
      <p:bldP spid="191" grpId="0" animBg="1" advAuto="0"/>
      <p:bldP spid="199" grpId="0" animBg="1" advAuto="0"/>
      <p:bldP spid="207" grpId="0" animBg="1" advAuto="0"/>
      <p:bldP spid="213" grpId="0"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838200"/>
            <a:ext cx="8229600" cy="1143000"/>
          </a:xfrm>
        </p:spPr>
        <p:txBody>
          <a:bodyPr/>
          <a:lstStyle/>
          <a:p>
            <a:r>
              <a:rPr lang="en-US" altLang="en-US" sz="3600" dirty="0" smtClean="0">
                <a:cs typeface="Times New Roman" panose="02020603050405020304" pitchFamily="18" charset="0"/>
              </a:rPr>
              <a:t>What is the FT of a circle? </a:t>
            </a:r>
            <a:r>
              <a:rPr lang="en-US" altLang="en-US" sz="3600" dirty="0" smtClean="0">
                <a:cs typeface="Times New Roman" panose="02020603050405020304" pitchFamily="18" charset="0"/>
              </a:rPr>
              <a:t>A function whose square is the Airy </a:t>
            </a:r>
            <a:r>
              <a:rPr lang="en-US" altLang="en-US" sz="3600" dirty="0" smtClean="0">
                <a:cs typeface="Times New Roman" panose="02020603050405020304" pitchFamily="18" charset="0"/>
              </a:rPr>
              <a:t>pattern</a:t>
            </a:r>
            <a:r>
              <a:rPr lang="en-US" altLang="en-US" sz="3600" dirty="0" smtClean="0">
                <a:cs typeface="Times New Roman" panose="02020603050405020304" pitchFamily="18" charset="0"/>
              </a:rPr>
              <a:t>! </a:t>
            </a:r>
            <a:br>
              <a:rPr lang="en-US" altLang="en-US" sz="3600" dirty="0" smtClean="0">
                <a:cs typeface="Times New Roman" panose="02020603050405020304" pitchFamily="18" charset="0"/>
              </a:rPr>
            </a:br>
            <a:r>
              <a:rPr lang="en-US" altLang="en-US" sz="1600" dirty="0" smtClean="0">
                <a:cs typeface="Times New Roman" panose="02020603050405020304" pitchFamily="18" charset="0"/>
              </a:rPr>
              <a:t/>
            </a:r>
            <a:br>
              <a:rPr lang="en-US" altLang="en-US" sz="1600" dirty="0" smtClean="0">
                <a:cs typeface="Times New Roman" panose="02020603050405020304" pitchFamily="18" charset="0"/>
              </a:rPr>
            </a:br>
            <a:r>
              <a:rPr lang="en-US" altLang="en-US" sz="2000" dirty="0" smtClean="0">
                <a:cs typeface="Times New Roman" panose="02020603050405020304" pitchFamily="18" charset="0"/>
              </a:rPr>
              <a:t>(Square because we measure intensities not amplitudes </a:t>
            </a:r>
            <a:br>
              <a:rPr lang="en-US" altLang="en-US" sz="2000" dirty="0" smtClean="0">
                <a:cs typeface="Times New Roman" panose="02020603050405020304" pitchFamily="18" charset="0"/>
              </a:rPr>
            </a:br>
            <a:r>
              <a:rPr lang="en-US" altLang="en-US" sz="2000" dirty="0" smtClean="0">
                <a:cs typeface="Times New Roman" panose="02020603050405020304" pitchFamily="18" charset="0"/>
              </a:rPr>
              <a:t>and fluorescence is incoherent). </a:t>
            </a:r>
            <a:endParaRPr lang="en-US" altLang="en-US" sz="3600" dirty="0" smtClean="0">
              <a:cs typeface="Times New Roman" panose="02020603050405020304" pitchFamily="18" charset="0"/>
            </a:endParaRPr>
          </a:p>
        </p:txBody>
      </p:sp>
      <p:pic>
        <p:nvPicPr>
          <p:cNvPr id="2" name="Picture 1"/>
          <p:cNvPicPr>
            <a:picLocks noChangeAspect="1"/>
          </p:cNvPicPr>
          <p:nvPr/>
        </p:nvPicPr>
        <p:blipFill rotWithShape="1">
          <a:blip r:embed="rId3"/>
          <a:srcRect t="16774"/>
          <a:stretch/>
        </p:blipFill>
        <p:spPr>
          <a:xfrm>
            <a:off x="1257300" y="2819400"/>
            <a:ext cx="6629400" cy="3321115"/>
          </a:xfrm>
          <a:prstGeom prst="rect">
            <a:avLst/>
          </a:prstGeom>
        </p:spPr>
      </p:pic>
    </p:spTree>
    <p:extLst>
      <p:ext uri="{BB962C8B-B14F-4D97-AF65-F5344CB8AC3E}">
        <p14:creationId xmlns:p14="http://schemas.microsoft.com/office/powerpoint/2010/main" val="707623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0"/>
            <a:ext cx="8229600" cy="1143000"/>
          </a:xfrm>
        </p:spPr>
        <p:txBody>
          <a:bodyPr/>
          <a:lstStyle/>
          <a:p>
            <a:r>
              <a:rPr lang="en-US" altLang="en-US" sz="3600" dirty="0" smtClean="0">
                <a:cs typeface="Times New Roman" panose="02020603050405020304" pitchFamily="18" charset="0"/>
              </a:rPr>
              <a:t>What Determines the Size of the Airy Disk?</a:t>
            </a:r>
          </a:p>
        </p:txBody>
      </p:sp>
      <p:sp>
        <p:nvSpPr>
          <p:cNvPr id="5" name="Text Box 5"/>
          <p:cNvSpPr txBox="1">
            <a:spLocks noChangeArrowheads="1"/>
          </p:cNvSpPr>
          <p:nvPr/>
        </p:nvSpPr>
        <p:spPr bwMode="auto">
          <a:xfrm>
            <a:off x="5334000" y="6477000"/>
            <a:ext cx="3750997"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sz="1200" dirty="0" smtClean="0">
                <a:latin typeface="Arial"/>
                <a:cs typeface="Arial"/>
              </a:rPr>
              <a:t>Image </a:t>
            </a:r>
            <a:r>
              <a:rPr lang="en-US" altLang="en-US" sz="1200" dirty="0">
                <a:latin typeface="Arial"/>
                <a:cs typeface="Arial"/>
              </a:rPr>
              <a:t>credit: </a:t>
            </a:r>
            <a:r>
              <a:rPr lang="en-US" altLang="en-US" sz="1200" dirty="0" smtClean="0">
                <a:latin typeface="Arial"/>
                <a:cs typeface="Arial"/>
              </a:rPr>
              <a:t>Olympus Microscopy Resource Center</a:t>
            </a:r>
            <a:endParaRPr lang="en-US" altLang="en-US" sz="1200" dirty="0">
              <a:latin typeface="Arial"/>
              <a:cs typeface="Aria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888" y="4235145"/>
            <a:ext cx="1363681" cy="2222295"/>
          </a:xfrm>
          <a:prstGeom prst="rect">
            <a:avLst/>
          </a:prstGeom>
        </p:spPr>
      </p:pic>
      <p:pic>
        <p:nvPicPr>
          <p:cNvPr id="7"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037499"/>
            <a:ext cx="4283088" cy="26201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Content Placeholder 2"/>
          <p:cNvSpPr txBox="1">
            <a:spLocks/>
          </p:cNvSpPr>
          <p:nvPr/>
        </p:nvSpPr>
        <p:spPr bwMode="auto">
          <a:xfrm>
            <a:off x="5181600" y="1371600"/>
            <a:ext cx="3581400" cy="457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ctr">
              <a:buNone/>
            </a:pPr>
            <a:r>
              <a:rPr lang="en-US" sz="2000" b="1" dirty="0" smtClean="0"/>
              <a:t>  Resolution </a:t>
            </a:r>
            <a:r>
              <a:rPr lang="en-US" sz="2000" b="1" dirty="0"/>
              <a:t>(</a:t>
            </a:r>
            <a:r>
              <a:rPr lang="en-US" sz="2000" b="1" dirty="0" err="1"/>
              <a:t>xy</a:t>
            </a:r>
            <a:r>
              <a:rPr lang="en-US" sz="2000" b="1" dirty="0"/>
              <a:t>) </a:t>
            </a:r>
            <a:r>
              <a:rPr lang="en-US" sz="2000" b="1" dirty="0" smtClean="0"/>
              <a:t>= d =  </a:t>
            </a:r>
            <a:r>
              <a:rPr lang="el-GR" sz="2000" b="1" dirty="0"/>
              <a:t>λ</a:t>
            </a:r>
            <a:r>
              <a:rPr lang="en-US" sz="2000" b="1" dirty="0"/>
              <a:t> / </a:t>
            </a:r>
            <a:r>
              <a:rPr lang="en-US" sz="2000" b="1" dirty="0" smtClean="0"/>
              <a:t>2NA                    </a:t>
            </a:r>
          </a:p>
          <a:p>
            <a:pPr marL="0" indent="0" fontAlgn="ctr">
              <a:buNone/>
            </a:pPr>
            <a:r>
              <a:rPr lang="en-US" sz="2000" b="1" dirty="0"/>
              <a:t> </a:t>
            </a:r>
            <a:r>
              <a:rPr lang="en-US" sz="2000" b="1" dirty="0" smtClean="0"/>
              <a:t>   Resolution </a:t>
            </a:r>
            <a:r>
              <a:rPr lang="en-US" sz="2000" b="1" dirty="0"/>
              <a:t>(z) = </a:t>
            </a:r>
            <a:r>
              <a:rPr lang="en-US" sz="2000" b="1" dirty="0" smtClean="0"/>
              <a:t>d = 2</a:t>
            </a:r>
            <a:r>
              <a:rPr lang="el-GR" sz="2000" b="1" dirty="0" smtClean="0"/>
              <a:t>λ</a:t>
            </a:r>
            <a:r>
              <a:rPr lang="en-US" sz="2000" b="1" dirty="0" smtClean="0"/>
              <a:t> </a:t>
            </a:r>
            <a:r>
              <a:rPr lang="en-US" sz="2000" b="1" dirty="0"/>
              <a:t>/NA²</a:t>
            </a:r>
            <a:endParaRPr lang="en-US" sz="2000" dirty="0"/>
          </a:p>
          <a:p>
            <a:pPr marL="0" indent="0">
              <a:buNone/>
            </a:pPr>
            <a:endParaRPr lang="en-US" sz="2000" b="1" dirty="0"/>
          </a:p>
          <a:p>
            <a:pPr marL="0" indent="0">
              <a:buFont typeface="Arial" charset="0"/>
              <a:buNone/>
            </a:pPr>
            <a:endParaRPr lang="en-US" altLang="en-US" sz="2000" dirty="0" smtClean="0">
              <a:latin typeface="Arial" panose="020B0604020202020204" pitchFamily="34" charset="0"/>
              <a:cs typeface="Arial" panose="020B0604020202020204" pitchFamily="34" charset="0"/>
            </a:endParaRPr>
          </a:p>
          <a:p>
            <a:pPr marL="0" indent="0" fontAlgn="ctr">
              <a:buNone/>
            </a:pPr>
            <a:r>
              <a:rPr lang="en-US" altLang="en-US" sz="2000" dirty="0" smtClean="0">
                <a:latin typeface="Arial" panose="020B0604020202020204" pitchFamily="34" charset="0"/>
                <a:cs typeface="Arial" panose="020B0604020202020204" pitchFamily="34" charset="0"/>
              </a:rPr>
              <a:t>Where </a:t>
            </a:r>
            <a:r>
              <a:rPr lang="el-GR" altLang="en-US" sz="2000" dirty="0" smtClean="0">
                <a:latin typeface="Arial" panose="020B0604020202020204" pitchFamily="34" charset="0"/>
                <a:cs typeface="Arial" panose="020B0604020202020204" pitchFamily="34" charset="0"/>
              </a:rPr>
              <a:t>λ</a:t>
            </a:r>
            <a:r>
              <a:rPr lang="en-US" altLang="en-US" sz="2000" dirty="0" smtClean="0">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is the wavelength of </a:t>
            </a:r>
            <a:r>
              <a:rPr lang="en-US" altLang="en-US" sz="2000" dirty="0" smtClean="0">
                <a:latin typeface="Arial" panose="020B0604020202020204" pitchFamily="34" charset="0"/>
                <a:cs typeface="Arial" panose="020B0604020202020204" pitchFamily="34" charset="0"/>
              </a:rPr>
              <a:t>light used for imaging</a:t>
            </a:r>
          </a:p>
          <a:p>
            <a:pPr marL="0" indent="0" fontAlgn="ctr">
              <a:buNone/>
            </a:pPr>
            <a:r>
              <a:rPr lang="en-US" altLang="en-US" sz="2000" dirty="0" smtClean="0">
                <a:latin typeface="Arial" panose="020B0604020202020204" pitchFamily="34" charset="0"/>
                <a:cs typeface="Arial" panose="020B0604020202020204" pitchFamily="34" charset="0"/>
              </a:rPr>
              <a:t> </a:t>
            </a:r>
          </a:p>
          <a:p>
            <a:pPr marL="0" indent="0" fontAlgn="ctr">
              <a:buNone/>
            </a:pPr>
            <a:r>
              <a:rPr lang="en-US" altLang="en-US" sz="2000" dirty="0" smtClean="0">
                <a:latin typeface="Arial" panose="020B0604020202020204" pitchFamily="34" charset="0"/>
                <a:cs typeface="Arial" panose="020B0604020202020204" pitchFamily="34" charset="0"/>
              </a:rPr>
              <a:t>NA </a:t>
            </a:r>
            <a:r>
              <a:rPr lang="en-US" altLang="en-US" sz="2000" dirty="0">
                <a:latin typeface="Arial" panose="020B0604020202020204" pitchFamily="34" charset="0"/>
                <a:cs typeface="Arial" panose="020B0604020202020204" pitchFamily="34" charset="0"/>
              </a:rPr>
              <a:t>is the numerical </a:t>
            </a:r>
            <a:r>
              <a:rPr lang="en-US" altLang="en-US" sz="2000" dirty="0" smtClean="0">
                <a:latin typeface="Arial" panose="020B0604020202020204" pitchFamily="34" charset="0"/>
                <a:cs typeface="Arial" panose="020B0604020202020204" pitchFamily="34" charset="0"/>
              </a:rPr>
              <a:t>aperture </a:t>
            </a:r>
            <a:r>
              <a:rPr lang="en-US" altLang="en-US" sz="2000" dirty="0">
                <a:latin typeface="Arial" panose="020B0604020202020204" pitchFamily="34" charset="0"/>
                <a:cs typeface="Arial" panose="020B0604020202020204" pitchFamily="34" charset="0"/>
              </a:rPr>
              <a:t>of the </a:t>
            </a:r>
            <a:r>
              <a:rPr lang="en-US" altLang="en-US" sz="2000" dirty="0" smtClean="0">
                <a:latin typeface="Arial" panose="020B0604020202020204" pitchFamily="34" charset="0"/>
                <a:cs typeface="Arial" panose="020B0604020202020204" pitchFamily="34" charset="0"/>
              </a:rPr>
              <a:t>objective</a:t>
            </a:r>
          </a:p>
          <a:p>
            <a:pPr marL="0" indent="0" fontAlgn="ctr">
              <a:buNone/>
            </a:pPr>
            <a:endParaRPr lang="en-US" altLang="en-US" sz="2000" dirty="0">
              <a:latin typeface="Arial" panose="020B0604020202020204" pitchFamily="34" charset="0"/>
              <a:cs typeface="Arial" panose="020B0604020202020204" pitchFamily="34" charset="0"/>
            </a:endParaRPr>
          </a:p>
          <a:p>
            <a:pPr marL="0" indent="0" fontAlgn="ctr">
              <a:buNone/>
            </a:pPr>
            <a:r>
              <a:rPr lang="en-US" altLang="en-US" sz="2000" dirty="0" smtClean="0">
                <a:latin typeface="Arial" panose="020B0604020202020204" pitchFamily="34" charset="0"/>
                <a:cs typeface="Arial" panose="020B0604020202020204" pitchFamily="34" charset="0"/>
              </a:rPr>
              <a:t>These equations were first published by Ernst Abbe in 1873</a:t>
            </a:r>
          </a:p>
          <a:p>
            <a:pPr marL="0" indent="0" fontAlgn="ctr">
              <a:buNone/>
            </a:pPr>
            <a:endParaRPr lang="en-US" sz="2000" b="1" dirty="0">
              <a:latin typeface="Arial" panose="020B0604020202020204" pitchFamily="34" charset="0"/>
              <a:cs typeface="Arial" panose="020B0604020202020204" pitchFamily="34" charset="0"/>
            </a:endParaRPr>
          </a:p>
          <a:p>
            <a:pPr marL="0" indent="0" fontAlgn="ctr">
              <a:buNone/>
            </a:pPr>
            <a:endParaRPr lang="en-US" sz="2000" b="1" dirty="0" smtClean="0"/>
          </a:p>
        </p:txBody>
      </p:sp>
      <p:sp>
        <p:nvSpPr>
          <p:cNvPr id="15" name="Text Box 5"/>
          <p:cNvSpPr txBox="1">
            <a:spLocks noChangeArrowheads="1"/>
          </p:cNvSpPr>
          <p:nvPr/>
        </p:nvSpPr>
        <p:spPr bwMode="auto">
          <a:xfrm>
            <a:off x="838200" y="3761601"/>
            <a:ext cx="7620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sz="1200" dirty="0" smtClean="0"/>
              <a:t>NA = 0.2</a:t>
            </a:r>
            <a:endParaRPr lang="en-US" altLang="en-US" sz="1200" dirty="0"/>
          </a:p>
        </p:txBody>
      </p:sp>
      <p:sp>
        <p:nvSpPr>
          <p:cNvPr id="16" name="Text Box 5"/>
          <p:cNvSpPr txBox="1">
            <a:spLocks noChangeArrowheads="1"/>
          </p:cNvSpPr>
          <p:nvPr/>
        </p:nvSpPr>
        <p:spPr bwMode="auto">
          <a:xfrm>
            <a:off x="2209800" y="3761601"/>
            <a:ext cx="7620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sz="1200" dirty="0" smtClean="0"/>
              <a:t>NA = 0.8</a:t>
            </a:r>
            <a:endParaRPr lang="en-US" altLang="en-US" sz="1200" dirty="0"/>
          </a:p>
        </p:txBody>
      </p:sp>
      <p:sp>
        <p:nvSpPr>
          <p:cNvPr id="17" name="Text Box 5"/>
          <p:cNvSpPr txBox="1">
            <a:spLocks noChangeArrowheads="1"/>
          </p:cNvSpPr>
          <p:nvPr/>
        </p:nvSpPr>
        <p:spPr bwMode="auto">
          <a:xfrm>
            <a:off x="3581400" y="3761601"/>
            <a:ext cx="7620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sz="1200" dirty="0" smtClean="0"/>
              <a:t>NA = 1.3</a:t>
            </a:r>
            <a:endParaRPr lang="en-US" altLang="en-US" sz="1200" dirty="0"/>
          </a:p>
        </p:txBody>
      </p:sp>
      <p:sp>
        <p:nvSpPr>
          <p:cNvPr id="3" name="Oval 2"/>
          <p:cNvSpPr/>
          <p:nvPr/>
        </p:nvSpPr>
        <p:spPr>
          <a:xfrm>
            <a:off x="2643762" y="5105400"/>
            <a:ext cx="381000" cy="381000"/>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Box 5"/>
          <p:cNvSpPr txBox="1">
            <a:spLocks noChangeArrowheads="1"/>
          </p:cNvSpPr>
          <p:nvPr/>
        </p:nvSpPr>
        <p:spPr bwMode="auto">
          <a:xfrm>
            <a:off x="1752600" y="2133600"/>
            <a:ext cx="1676400"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sz="1200" dirty="0" smtClean="0"/>
              <a:t>Insert tube lens here</a:t>
            </a:r>
            <a:endParaRPr lang="en-US" altLang="en-US" sz="1200" dirty="0"/>
          </a:p>
        </p:txBody>
      </p:sp>
      <p:sp>
        <p:nvSpPr>
          <p:cNvPr id="12" name="Text Box 5"/>
          <p:cNvSpPr txBox="1">
            <a:spLocks noChangeArrowheads="1"/>
          </p:cNvSpPr>
          <p:nvPr/>
        </p:nvSpPr>
        <p:spPr bwMode="auto">
          <a:xfrm>
            <a:off x="222196" y="6581001"/>
            <a:ext cx="3345788"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sz="1200" dirty="0" smtClean="0">
                <a:latin typeface="Arial"/>
                <a:cs typeface="Arial"/>
              </a:rPr>
              <a:t>Slide adapted from Christine </a:t>
            </a:r>
            <a:r>
              <a:rPr lang="en-US" altLang="en-US" sz="1200" dirty="0" err="1" smtClean="0">
                <a:latin typeface="Arial"/>
                <a:cs typeface="Arial"/>
              </a:rPr>
              <a:t>Labno</a:t>
            </a:r>
            <a:r>
              <a:rPr lang="en-US" altLang="en-US" sz="1200" smtClean="0">
                <a:latin typeface="Arial"/>
                <a:cs typeface="Arial"/>
              </a:rPr>
              <a:t>, UChicago</a:t>
            </a:r>
            <a:endParaRPr lang="en-US" altLang="en-US" sz="1200" dirty="0">
              <a:latin typeface="Arial"/>
              <a:cs typeface="Arial"/>
            </a:endParaRPr>
          </a:p>
        </p:txBody>
      </p:sp>
    </p:spTree>
    <p:extLst>
      <p:ext uri="{BB962C8B-B14F-4D97-AF65-F5344CB8AC3E}">
        <p14:creationId xmlns:p14="http://schemas.microsoft.com/office/powerpoint/2010/main" val="13640678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304800"/>
            <a:ext cx="8229600" cy="1143000"/>
          </a:xfrm>
        </p:spPr>
        <p:txBody>
          <a:bodyPr/>
          <a:lstStyle/>
          <a:p>
            <a:r>
              <a:rPr lang="en-US" altLang="en-US" sz="3600" dirty="0" smtClean="0">
                <a:cs typeface="Times New Roman" panose="02020603050405020304" pitchFamily="18" charset="0"/>
              </a:rPr>
              <a:t>Higher Numerical Aperture = Brighter, Sharper Pictures</a:t>
            </a:r>
          </a:p>
        </p:txBody>
      </p:sp>
      <p:grpSp>
        <p:nvGrpSpPr>
          <p:cNvPr id="2" name="Group 1"/>
          <p:cNvGrpSpPr/>
          <p:nvPr/>
        </p:nvGrpSpPr>
        <p:grpSpPr>
          <a:xfrm>
            <a:off x="1676400" y="2514600"/>
            <a:ext cx="2895600" cy="2867487"/>
            <a:chOff x="4800600" y="2235199"/>
            <a:chExt cx="2895600" cy="2867487"/>
          </a:xfrm>
        </p:grpSpPr>
        <p:pic>
          <p:nvPicPr>
            <p:cNvPr id="7" name="Picture 6" descr="40x H2O (01).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8713" y="2235199"/>
              <a:ext cx="2867487" cy="2867487"/>
            </a:xfrm>
            <a:prstGeom prst="rect">
              <a:avLst/>
            </a:prstGeom>
          </p:spPr>
        </p:pic>
        <p:sp>
          <p:nvSpPr>
            <p:cNvPr id="4" name="TextBox 3"/>
            <p:cNvSpPr txBox="1"/>
            <p:nvPr/>
          </p:nvSpPr>
          <p:spPr>
            <a:xfrm>
              <a:off x="4800600" y="2235200"/>
              <a:ext cx="2133600" cy="584776"/>
            </a:xfrm>
            <a:prstGeom prst="rect">
              <a:avLst/>
            </a:prstGeom>
            <a:noFill/>
          </p:spPr>
          <p:txBody>
            <a:bodyPr wrap="square" rtlCol="0">
              <a:spAutoFit/>
            </a:bodyPr>
            <a:lstStyle/>
            <a:p>
              <a:r>
                <a:rPr lang="en-US" sz="1600" dirty="0" smtClean="0">
                  <a:solidFill>
                    <a:schemeClr val="bg1"/>
                  </a:solidFill>
                  <a:latin typeface="Arial" panose="020B0604020202020204" pitchFamily="34" charset="0"/>
                  <a:cs typeface="Arial" panose="020B0604020202020204" pitchFamily="34" charset="0"/>
                </a:rPr>
                <a:t>40x NA 1.15 water</a:t>
              </a:r>
            </a:p>
            <a:p>
              <a:r>
                <a:rPr lang="en-US" sz="1600" dirty="0" smtClean="0">
                  <a:solidFill>
                    <a:schemeClr val="bg1"/>
                  </a:solidFill>
                  <a:latin typeface="Arial" panose="020B0604020202020204" pitchFamily="34" charset="0"/>
                  <a:cs typeface="Arial" panose="020B0604020202020204" pitchFamily="34" charset="0"/>
                </a:rPr>
                <a:t>350ms exposure</a:t>
              </a:r>
              <a:endParaRPr lang="en-US" sz="1600" dirty="0">
                <a:solidFill>
                  <a:schemeClr val="bg1"/>
                </a:solidFill>
                <a:latin typeface="Arial" panose="020B0604020202020204" pitchFamily="34" charset="0"/>
                <a:cs typeface="Arial" panose="020B0604020202020204" pitchFamily="34" charset="0"/>
              </a:endParaRPr>
            </a:p>
          </p:txBody>
        </p:sp>
      </p:grpSp>
      <p:grpSp>
        <p:nvGrpSpPr>
          <p:cNvPr id="3" name="Group 2"/>
          <p:cNvGrpSpPr/>
          <p:nvPr/>
        </p:nvGrpSpPr>
        <p:grpSpPr>
          <a:xfrm>
            <a:off x="4876800" y="2514600"/>
            <a:ext cx="2895600" cy="2895600"/>
            <a:chOff x="1828800" y="2209800"/>
            <a:chExt cx="2895600" cy="2895600"/>
          </a:xfrm>
        </p:grpSpPr>
        <p:pic>
          <p:nvPicPr>
            <p:cNvPr id="12" name="Picture 11" descr="40x oil.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2209800"/>
              <a:ext cx="2895600" cy="2895600"/>
            </a:xfrm>
            <a:prstGeom prst="rect">
              <a:avLst/>
            </a:prstGeom>
          </p:spPr>
        </p:pic>
        <p:sp>
          <p:nvSpPr>
            <p:cNvPr id="13" name="TextBox 12"/>
            <p:cNvSpPr txBox="1"/>
            <p:nvPr/>
          </p:nvSpPr>
          <p:spPr>
            <a:xfrm>
              <a:off x="1828800" y="2209800"/>
              <a:ext cx="2057400" cy="584776"/>
            </a:xfrm>
            <a:prstGeom prst="rect">
              <a:avLst/>
            </a:prstGeom>
            <a:noFill/>
          </p:spPr>
          <p:txBody>
            <a:bodyPr wrap="square" rtlCol="0">
              <a:spAutoFit/>
            </a:bodyPr>
            <a:lstStyle/>
            <a:p>
              <a:r>
                <a:rPr lang="en-US" sz="1600" dirty="0" smtClean="0">
                  <a:solidFill>
                    <a:srgbClr val="FFFFFF"/>
                  </a:solidFill>
                  <a:latin typeface="Arial" panose="020B0604020202020204" pitchFamily="34" charset="0"/>
                  <a:cs typeface="Arial" panose="020B0604020202020204" pitchFamily="34" charset="0"/>
                </a:rPr>
                <a:t>40x NA 1.35 oil</a:t>
              </a:r>
            </a:p>
            <a:p>
              <a:r>
                <a:rPr lang="en-US" sz="1600" dirty="0" smtClean="0">
                  <a:solidFill>
                    <a:srgbClr val="FFFFFF"/>
                  </a:solidFill>
                  <a:latin typeface="Arial" panose="020B0604020202020204" pitchFamily="34" charset="0"/>
                  <a:cs typeface="Arial" panose="020B0604020202020204" pitchFamily="34" charset="0"/>
                </a:rPr>
                <a:t>350ms exposure</a:t>
              </a:r>
              <a:endParaRPr lang="en-US" sz="1600" dirty="0">
                <a:solidFill>
                  <a:srgbClr val="FFFFFF"/>
                </a:solidFill>
                <a:latin typeface="Arial" panose="020B0604020202020204" pitchFamily="34" charset="0"/>
                <a:cs typeface="Arial" panose="020B0604020202020204" pitchFamily="34" charset="0"/>
              </a:endParaRPr>
            </a:p>
          </p:txBody>
        </p:sp>
      </p:grpSp>
      <p:sp>
        <p:nvSpPr>
          <p:cNvPr id="9" name="Text Box 5"/>
          <p:cNvSpPr txBox="1">
            <a:spLocks noChangeArrowheads="1"/>
          </p:cNvSpPr>
          <p:nvPr/>
        </p:nvSpPr>
        <p:spPr bwMode="auto">
          <a:xfrm>
            <a:off x="222196" y="6581001"/>
            <a:ext cx="3345788"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ltLang="en-US" sz="1200" dirty="0" smtClean="0">
                <a:latin typeface="Arial"/>
                <a:cs typeface="Arial"/>
              </a:rPr>
              <a:t>Slide adapted from Christine </a:t>
            </a:r>
            <a:r>
              <a:rPr lang="en-US" altLang="en-US" sz="1200" dirty="0" err="1" smtClean="0">
                <a:latin typeface="Arial"/>
                <a:cs typeface="Arial"/>
              </a:rPr>
              <a:t>Labno</a:t>
            </a:r>
            <a:r>
              <a:rPr lang="en-US" altLang="en-US" sz="1200" smtClean="0">
                <a:latin typeface="Arial"/>
                <a:cs typeface="Arial"/>
              </a:rPr>
              <a:t>, UChicago</a:t>
            </a:r>
            <a:endParaRPr lang="en-US" altLang="en-US" sz="1200" dirty="0">
              <a:latin typeface="Arial"/>
              <a:cs typeface="Arial"/>
            </a:endParaRPr>
          </a:p>
        </p:txBody>
      </p:sp>
    </p:spTree>
    <p:extLst>
      <p:ext uri="{BB962C8B-B14F-4D97-AF65-F5344CB8AC3E}">
        <p14:creationId xmlns:p14="http://schemas.microsoft.com/office/powerpoint/2010/main" val="41603509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304800"/>
            <a:ext cx="8229600" cy="1143000"/>
          </a:xfrm>
        </p:spPr>
        <p:txBody>
          <a:bodyPr/>
          <a:lstStyle/>
          <a:p>
            <a:r>
              <a:rPr lang="en-US" altLang="en-US" sz="3600" dirty="0" smtClean="0">
                <a:cs typeface="Times New Roman" panose="02020603050405020304" pitchFamily="18" charset="0"/>
              </a:rPr>
              <a:t>Optical transfer functions (OTF)</a:t>
            </a:r>
          </a:p>
        </p:txBody>
      </p:sp>
      <p:sp>
        <p:nvSpPr>
          <p:cNvPr id="5" name="TextBox 4"/>
          <p:cNvSpPr txBox="1"/>
          <p:nvPr/>
        </p:nvSpPr>
        <p:spPr>
          <a:xfrm>
            <a:off x="6096000" y="1854200"/>
            <a:ext cx="1981200" cy="584776"/>
          </a:xfrm>
          <a:prstGeom prst="rect">
            <a:avLst/>
          </a:prstGeom>
          <a:noFill/>
        </p:spPr>
        <p:txBody>
          <a:bodyPr wrap="square" rtlCol="0">
            <a:spAutoFit/>
          </a:bodyPr>
          <a:lstStyle/>
          <a:p>
            <a:r>
              <a:rPr lang="en-US" sz="1600" dirty="0" smtClean="0">
                <a:solidFill>
                  <a:srgbClr val="FFFFFF"/>
                </a:solidFill>
                <a:latin typeface="Arial" panose="020B0604020202020204" pitchFamily="34" charset="0"/>
                <a:cs typeface="Arial" panose="020B0604020202020204" pitchFamily="34" charset="0"/>
              </a:rPr>
              <a:t>40x NA 0.6 dry</a:t>
            </a:r>
          </a:p>
          <a:p>
            <a:r>
              <a:rPr lang="en-US" sz="1600" dirty="0" smtClean="0">
                <a:solidFill>
                  <a:srgbClr val="FFFFFF"/>
                </a:solidFill>
                <a:latin typeface="Arial" panose="020B0604020202020204" pitchFamily="34" charset="0"/>
                <a:cs typeface="Arial" panose="020B0604020202020204" pitchFamily="34" charset="0"/>
              </a:rPr>
              <a:t>350ms exposure</a:t>
            </a:r>
            <a:endParaRPr lang="en-US" sz="1600" dirty="0">
              <a:solidFill>
                <a:srgbClr val="FFFFFF"/>
              </a:solidFill>
              <a:latin typeface="Arial" panose="020B0604020202020204" pitchFamily="34" charset="0"/>
              <a:cs typeface="Arial" panose="020B0604020202020204" pitchFamily="34" charset="0"/>
            </a:endParaRPr>
          </a:p>
        </p:txBody>
      </p:sp>
      <p:sp>
        <p:nvSpPr>
          <p:cNvPr id="13" name="TextBox 12"/>
          <p:cNvSpPr txBox="1"/>
          <p:nvPr/>
        </p:nvSpPr>
        <p:spPr>
          <a:xfrm>
            <a:off x="152400" y="1828800"/>
            <a:ext cx="2057400" cy="584776"/>
          </a:xfrm>
          <a:prstGeom prst="rect">
            <a:avLst/>
          </a:prstGeom>
          <a:noFill/>
        </p:spPr>
        <p:txBody>
          <a:bodyPr wrap="square" rtlCol="0">
            <a:spAutoFit/>
          </a:bodyPr>
          <a:lstStyle/>
          <a:p>
            <a:r>
              <a:rPr lang="en-US" sz="1600" dirty="0" smtClean="0">
                <a:solidFill>
                  <a:srgbClr val="FFFFFF"/>
                </a:solidFill>
                <a:latin typeface="Arial" panose="020B0604020202020204" pitchFamily="34" charset="0"/>
                <a:cs typeface="Arial" panose="020B0604020202020204" pitchFamily="34" charset="0"/>
              </a:rPr>
              <a:t>40x NA 1.35 oil</a:t>
            </a:r>
          </a:p>
          <a:p>
            <a:r>
              <a:rPr lang="en-US" sz="1600" dirty="0" smtClean="0">
                <a:solidFill>
                  <a:srgbClr val="FFFFFF"/>
                </a:solidFill>
                <a:latin typeface="Arial" panose="020B0604020202020204" pitchFamily="34" charset="0"/>
                <a:cs typeface="Arial" panose="020B0604020202020204" pitchFamily="34" charset="0"/>
              </a:rPr>
              <a:t>350ms exposure</a:t>
            </a:r>
            <a:endParaRPr lang="en-US" sz="1600" dirty="0">
              <a:solidFill>
                <a:srgbClr val="FFFFFF"/>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0" name="Content Placeholder 2"/>
              <p:cNvSpPr txBox="1">
                <a:spLocks/>
              </p:cNvSpPr>
              <p:nvPr/>
            </p:nvSpPr>
            <p:spPr bwMode="auto">
              <a:xfrm>
                <a:off x="419100" y="1670050"/>
                <a:ext cx="8000999" cy="953076"/>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400" dirty="0" smtClean="0">
                    <a:latin typeface="Arial" panose="020B0604020202020204" pitchFamily="34" charset="0"/>
                    <a:cs typeface="Arial" panose="020B0604020202020204" pitchFamily="34" charset="0"/>
                  </a:rPr>
                  <a:t>We can use the convolution multiplication theorem to move our imaging equation into frequency space.  </a:t>
                </a:r>
              </a:p>
              <a:p>
                <a:pPr marL="0" indent="0">
                  <a:buNone/>
                </a:pPr>
                <a:endParaRPr lang="en-US" altLang="en-US" sz="4000" b="0" i="1" dirty="0" smtClean="0">
                  <a:latin typeface="Cambria Math" charset="0"/>
                  <a:cs typeface="Arial" panose="020B0604020202020204" pitchFamily="34" charset="0"/>
                </a:endParaRPr>
              </a:p>
              <a:p>
                <a:pPr marL="0" indent="0">
                  <a:buNone/>
                </a:pPr>
                <a14:m>
                  <m:oMathPara xmlns:m="http://schemas.openxmlformats.org/officeDocument/2006/math">
                    <m:oMathParaPr>
                      <m:jc m:val="centerGroup"/>
                    </m:oMathParaPr>
                    <m:oMath xmlns:m="http://schemas.openxmlformats.org/officeDocument/2006/math">
                      <m:r>
                        <a:rPr lang="en-US" altLang="en-US" sz="4000" b="0" i="1" smtClean="0">
                          <a:latin typeface="Cambria Math" charset="0"/>
                          <a:cs typeface="Arial" panose="020B0604020202020204" pitchFamily="34" charset="0"/>
                        </a:rPr>
                        <m:t>𝑔</m:t>
                      </m:r>
                      <m:d>
                        <m:dPr>
                          <m:ctrlPr>
                            <a:rPr lang="en-US" altLang="en-US" sz="4000" b="0" i="1" smtClean="0">
                              <a:latin typeface="Cambria Math" charset="0"/>
                              <a:cs typeface="Arial" panose="020B0604020202020204" pitchFamily="34" charset="0"/>
                            </a:rPr>
                          </m:ctrlPr>
                        </m:dPr>
                        <m:e>
                          <m:r>
                            <a:rPr lang="en-US" altLang="en-US" sz="4000" b="0" i="1" smtClean="0">
                              <a:latin typeface="Cambria Math" charset="0"/>
                              <a:cs typeface="Arial" panose="020B0604020202020204" pitchFamily="34" charset="0"/>
                            </a:rPr>
                            <m:t>𝑥</m:t>
                          </m:r>
                          <m:r>
                            <a:rPr lang="en-US" altLang="en-US" sz="4000" b="0" i="1" smtClean="0">
                              <a:latin typeface="Cambria Math" charset="0"/>
                              <a:cs typeface="Arial" panose="020B0604020202020204" pitchFamily="34" charset="0"/>
                            </a:rPr>
                            <m:t>.</m:t>
                          </m:r>
                          <m:r>
                            <a:rPr lang="en-US" altLang="en-US" sz="4000" b="0" i="1" smtClean="0">
                              <a:latin typeface="Cambria Math" charset="0"/>
                              <a:cs typeface="Arial" panose="020B0604020202020204" pitchFamily="34" charset="0"/>
                            </a:rPr>
                            <m:t>𝑦</m:t>
                          </m:r>
                        </m:e>
                      </m:d>
                      <m:r>
                        <a:rPr lang="en-US" altLang="en-US" sz="4000" b="0" i="1" smtClean="0">
                          <a:latin typeface="Cambria Math" charset="0"/>
                          <a:cs typeface="Arial" panose="020B0604020202020204" pitchFamily="34" charset="0"/>
                        </a:rPr>
                        <m:t>=</m:t>
                      </m:r>
                      <m:r>
                        <a:rPr lang="en-US" altLang="en-US" sz="4000" b="0" i="1" smtClean="0">
                          <a:latin typeface="Cambria Math" charset="0"/>
                          <a:cs typeface="Arial" panose="020B0604020202020204" pitchFamily="34" charset="0"/>
                        </a:rPr>
                        <m:t>𝑓</m:t>
                      </m:r>
                      <m:d>
                        <m:dPr>
                          <m:ctrlPr>
                            <a:rPr lang="en-US" altLang="en-US" sz="4000" b="0" i="1" smtClean="0">
                              <a:latin typeface="Cambria Math" charset="0"/>
                              <a:cs typeface="Arial" panose="020B0604020202020204" pitchFamily="34" charset="0"/>
                            </a:rPr>
                          </m:ctrlPr>
                        </m:dPr>
                        <m:e>
                          <m:r>
                            <a:rPr lang="en-US" altLang="en-US" sz="4000" b="0" i="1" smtClean="0">
                              <a:latin typeface="Cambria Math" charset="0"/>
                              <a:cs typeface="Arial" panose="020B0604020202020204" pitchFamily="34" charset="0"/>
                            </a:rPr>
                            <m:t>𝑥</m:t>
                          </m:r>
                          <m:r>
                            <a:rPr lang="en-US" altLang="en-US" sz="4000" b="0" i="1" smtClean="0">
                              <a:latin typeface="Cambria Math" charset="0"/>
                              <a:cs typeface="Arial" panose="020B0604020202020204" pitchFamily="34" charset="0"/>
                            </a:rPr>
                            <m:t>,</m:t>
                          </m:r>
                          <m:r>
                            <a:rPr lang="en-US" altLang="en-US" sz="4000" b="0" i="1" smtClean="0">
                              <a:latin typeface="Cambria Math" charset="0"/>
                              <a:cs typeface="Arial" panose="020B0604020202020204" pitchFamily="34" charset="0"/>
                            </a:rPr>
                            <m:t>𝑦</m:t>
                          </m:r>
                        </m:e>
                      </m:d>
                      <m:r>
                        <a:rPr lang="en-US" altLang="en-US" sz="4000" b="0" i="1" smtClean="0">
                          <a:latin typeface="Cambria Math" charset="0"/>
                          <a:cs typeface="Arial" panose="020B0604020202020204" pitchFamily="34" charset="0"/>
                        </a:rPr>
                        <m:t>∗</m:t>
                      </m:r>
                      <m:r>
                        <a:rPr lang="en-US" altLang="en-US" sz="4000" b="0" i="1" smtClean="0">
                          <a:latin typeface="Cambria Math" charset="0"/>
                          <a:cs typeface="Arial" panose="020B0604020202020204" pitchFamily="34" charset="0"/>
                        </a:rPr>
                        <m:t>𝑝𝑠𝑓</m:t>
                      </m:r>
                      <m:r>
                        <a:rPr lang="en-US" altLang="en-US" sz="4000" b="0" i="1" smtClean="0">
                          <a:latin typeface="Cambria Math" charset="0"/>
                          <a:cs typeface="Arial" panose="020B0604020202020204" pitchFamily="34" charset="0"/>
                        </a:rPr>
                        <m:t>(</m:t>
                      </m:r>
                      <m:r>
                        <a:rPr lang="en-US" altLang="en-US" sz="4000" b="0" i="1" smtClean="0">
                          <a:latin typeface="Cambria Math" charset="0"/>
                          <a:cs typeface="Arial" panose="020B0604020202020204" pitchFamily="34" charset="0"/>
                        </a:rPr>
                        <m:t>𝑥</m:t>
                      </m:r>
                      <m:r>
                        <a:rPr lang="en-US" altLang="en-US" sz="4000" b="0" i="1" smtClean="0">
                          <a:latin typeface="Cambria Math" charset="0"/>
                          <a:cs typeface="Arial" panose="020B0604020202020204" pitchFamily="34" charset="0"/>
                        </a:rPr>
                        <m:t>,</m:t>
                      </m:r>
                      <m:r>
                        <a:rPr lang="en-US" altLang="en-US" sz="4000" b="0" i="1" smtClean="0">
                          <a:latin typeface="Cambria Math" charset="0"/>
                          <a:cs typeface="Arial" panose="020B0604020202020204" pitchFamily="34" charset="0"/>
                        </a:rPr>
                        <m:t>𝑦</m:t>
                      </m:r>
                      <m:r>
                        <a:rPr lang="en-US" altLang="en-US" sz="4000" b="0" i="1" smtClean="0">
                          <a:latin typeface="Cambria Math" charset="0"/>
                          <a:cs typeface="Arial" panose="020B0604020202020204" pitchFamily="34" charset="0"/>
                        </a:rPr>
                        <m:t>)</m:t>
                      </m:r>
                    </m:oMath>
                  </m:oMathPara>
                </a14:m>
                <a:endParaRPr lang="en-US" altLang="en-US" sz="4000" dirty="0" smtClean="0">
                  <a:latin typeface="Arial" panose="020B0604020202020204" pitchFamily="34" charset="0"/>
                  <a:cs typeface="Arial" panose="020B0604020202020204" pitchFamily="34" charset="0"/>
                </a:endParaRPr>
              </a:p>
              <a:p>
                <a:endParaRPr lang="en-US" altLang="en-US" sz="2000" dirty="0" smtClean="0">
                  <a:latin typeface="Arial" panose="020B0604020202020204" pitchFamily="34" charset="0"/>
                  <a:cs typeface="Arial" panose="020B0604020202020204" pitchFamily="34" charset="0"/>
                </a:endParaRPr>
              </a:p>
              <a:p>
                <a:endParaRPr lang="en-US" altLang="en-US" sz="2000" dirty="0" smtClean="0">
                  <a:latin typeface="Arial" panose="020B0604020202020204" pitchFamily="34" charset="0"/>
                  <a:cs typeface="Arial" panose="020B0604020202020204" pitchFamily="34" charset="0"/>
                </a:endParaRPr>
              </a:p>
              <a:p>
                <a:endParaRPr lang="en-US" altLang="en-US" sz="1800" dirty="0">
                  <a:latin typeface="Arial" panose="020B0604020202020204" pitchFamily="34" charset="0"/>
                  <a:cs typeface="Arial" panose="020B0604020202020204" pitchFamily="34" charset="0"/>
                </a:endParaRPr>
              </a:p>
            </p:txBody>
          </p:sp>
        </mc:Choice>
        <mc:Fallback>
          <p:sp>
            <p:nvSpPr>
              <p:cNvPr id="10" name="Content Placeholder 2"/>
              <p:cNvSpPr txBox="1">
                <a:spLocks noRot="1" noChangeAspect="1" noMove="1" noResize="1" noEditPoints="1" noAdjustHandles="1" noChangeArrowheads="1" noChangeShapeType="1" noTextEdit="1"/>
              </p:cNvSpPr>
              <p:nvPr/>
            </p:nvSpPr>
            <p:spPr bwMode="auto">
              <a:xfrm>
                <a:off x="419100" y="1670050"/>
                <a:ext cx="8000999" cy="953076"/>
              </a:xfrm>
              <a:prstGeom prst="rect">
                <a:avLst/>
              </a:prstGeom>
              <a:blipFill rotWithShape="0">
                <a:blip r:embed="rId3"/>
                <a:stretch>
                  <a:fillRect l="-1067" t="-4487" b="-122436"/>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noFill/>
                  </a:rPr>
                  <a:t> </a:t>
                </a:r>
              </a:p>
            </p:txBody>
          </p:sp>
        </mc:Fallback>
      </mc:AlternateContent>
      <p:sp>
        <p:nvSpPr>
          <p:cNvPr id="11" name="Content Placeholder 2"/>
          <p:cNvSpPr txBox="1">
            <a:spLocks/>
          </p:cNvSpPr>
          <p:nvPr/>
        </p:nvSpPr>
        <p:spPr bwMode="auto">
          <a:xfrm>
            <a:off x="457200" y="5352762"/>
            <a:ext cx="8000999" cy="9530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400" dirty="0" smtClean="0">
                <a:latin typeface="Arial" panose="020B0604020202020204" pitchFamily="34" charset="0"/>
                <a:cs typeface="Arial" panose="020B0604020202020204" pitchFamily="34" charset="0"/>
              </a:rPr>
              <a:t>The Fourier transform of a PSF is called an optical transfer function OTF. </a:t>
            </a:r>
          </a:p>
          <a:p>
            <a:endParaRPr lang="en-US" altLang="en-US" sz="2400" dirty="0" smtClean="0">
              <a:latin typeface="Arial" panose="020B0604020202020204" pitchFamily="34" charset="0"/>
              <a:cs typeface="Arial" panose="020B0604020202020204" pitchFamily="34" charset="0"/>
            </a:endParaRPr>
          </a:p>
          <a:p>
            <a:endParaRPr lang="en-US" altLang="en-US" sz="2000" dirty="0" smtClean="0">
              <a:latin typeface="Arial" panose="020B0604020202020204" pitchFamily="34" charset="0"/>
              <a:cs typeface="Arial" panose="020B0604020202020204" pitchFamily="34" charset="0"/>
            </a:endParaRPr>
          </a:p>
          <a:p>
            <a:endParaRPr lang="en-US" altLang="en-US" sz="2000" dirty="0" smtClean="0">
              <a:latin typeface="Arial" panose="020B0604020202020204" pitchFamily="34" charset="0"/>
              <a:cs typeface="Arial" panose="020B0604020202020204" pitchFamily="34" charset="0"/>
            </a:endParaRPr>
          </a:p>
          <a:p>
            <a:endParaRPr lang="en-US" altLang="en-US" sz="1800"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2" name="TextBox 11"/>
              <p:cNvSpPr txBox="1"/>
              <p:nvPr/>
            </p:nvSpPr>
            <p:spPr>
              <a:xfrm>
                <a:off x="1428750" y="4400550"/>
                <a:ext cx="6286500" cy="61555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4000" i="1" smtClean="0">
                          <a:latin typeface="Cambria Math" charset="0"/>
                        </a:rPr>
                        <m:t>𝐺</m:t>
                      </m:r>
                      <m:r>
                        <a:rPr lang="en-US" sz="4000" i="1" smtClean="0">
                          <a:latin typeface="Cambria Math" charset="0"/>
                        </a:rPr>
                        <m:t>(</m:t>
                      </m:r>
                      <m:r>
                        <a:rPr lang="en-US" sz="4000" i="1" smtClean="0">
                          <a:latin typeface="Cambria Math" charset="0"/>
                        </a:rPr>
                        <m:t>𝑢</m:t>
                      </m:r>
                      <m:r>
                        <a:rPr lang="en-US" sz="4000" i="1" smtClean="0">
                          <a:latin typeface="Cambria Math" charset="0"/>
                        </a:rPr>
                        <m:t>,</m:t>
                      </m:r>
                      <m:r>
                        <a:rPr lang="en-US" sz="4000" i="1" smtClean="0">
                          <a:latin typeface="Cambria Math" charset="0"/>
                        </a:rPr>
                        <m:t>𝑣</m:t>
                      </m:r>
                      <m:r>
                        <a:rPr lang="en-US" sz="4000" b="0" i="1" smtClean="0">
                          <a:latin typeface="Cambria Math" charset="0"/>
                        </a:rPr>
                        <m:t>)=</m:t>
                      </m:r>
                      <m:r>
                        <a:rPr lang="en-US" sz="4000" b="0" i="1" smtClean="0">
                          <a:latin typeface="Cambria Math" charset="0"/>
                        </a:rPr>
                        <m:t>𝐹</m:t>
                      </m:r>
                      <m:d>
                        <m:dPr>
                          <m:ctrlPr>
                            <a:rPr lang="en-US" sz="4000" b="0" i="1" smtClean="0">
                              <a:latin typeface="Cambria Math" charset="0"/>
                            </a:rPr>
                          </m:ctrlPr>
                        </m:dPr>
                        <m:e>
                          <m:r>
                            <a:rPr lang="en-US" sz="4000" b="0" i="1" smtClean="0">
                              <a:latin typeface="Cambria Math" charset="0"/>
                            </a:rPr>
                            <m:t>𝑢</m:t>
                          </m:r>
                          <m:r>
                            <a:rPr lang="en-US" sz="4000" b="0" i="1" smtClean="0">
                              <a:latin typeface="Cambria Math" charset="0"/>
                            </a:rPr>
                            <m:t>,</m:t>
                          </m:r>
                          <m:r>
                            <a:rPr lang="en-US" sz="4000" b="0" i="1" smtClean="0">
                              <a:latin typeface="Cambria Math" charset="0"/>
                            </a:rPr>
                            <m:t>𝑣</m:t>
                          </m:r>
                        </m:e>
                      </m:d>
                      <m:r>
                        <a:rPr lang="en-US" sz="4000" i="1">
                          <a:latin typeface="Cambria Math" charset="0"/>
                        </a:rPr>
                        <m:t>𝑂𝑇𝐹</m:t>
                      </m:r>
                      <m:r>
                        <a:rPr lang="en-US" sz="4000" i="1">
                          <a:latin typeface="Cambria Math" charset="0"/>
                        </a:rPr>
                        <m:t>(</m:t>
                      </m:r>
                      <m:r>
                        <a:rPr lang="en-US" sz="4000" i="1">
                          <a:latin typeface="Cambria Math" charset="0"/>
                        </a:rPr>
                        <m:t>𝑢</m:t>
                      </m:r>
                      <m:r>
                        <a:rPr lang="en-US" sz="4000" i="1">
                          <a:latin typeface="Cambria Math" charset="0"/>
                        </a:rPr>
                        <m:t>,</m:t>
                      </m:r>
                      <m:r>
                        <a:rPr lang="en-US" sz="4000" i="1">
                          <a:latin typeface="Cambria Math" charset="0"/>
                        </a:rPr>
                        <m:t>𝑣</m:t>
                      </m:r>
                      <m:r>
                        <a:rPr lang="en-US" sz="4000" i="1">
                          <a:latin typeface="Cambria Math" charset="0"/>
                        </a:rPr>
                        <m:t>)</m:t>
                      </m:r>
                    </m:oMath>
                  </m:oMathPara>
                </a14:m>
                <a:endParaRPr lang="en-US" sz="4000" dirty="0"/>
              </a:p>
            </p:txBody>
          </p:sp>
        </mc:Choice>
        <mc:Fallback>
          <p:sp>
            <p:nvSpPr>
              <p:cNvPr id="12" name="TextBox 11"/>
              <p:cNvSpPr txBox="1">
                <a:spLocks noRot="1" noChangeAspect="1" noMove="1" noResize="1" noEditPoints="1" noAdjustHandles="1" noChangeArrowheads="1" noChangeShapeType="1" noTextEdit="1"/>
              </p:cNvSpPr>
              <p:nvPr/>
            </p:nvSpPr>
            <p:spPr>
              <a:xfrm>
                <a:off x="1428750" y="4400550"/>
                <a:ext cx="6286500" cy="615553"/>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62744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38150" y="0"/>
            <a:ext cx="8229600" cy="1143000"/>
          </a:xfrm>
        </p:spPr>
        <p:txBody>
          <a:bodyPr/>
          <a:lstStyle/>
          <a:p>
            <a:r>
              <a:rPr lang="en-US" altLang="en-US" sz="3600" dirty="0" smtClean="0">
                <a:cs typeface="Times New Roman" panose="02020603050405020304" pitchFamily="18" charset="0"/>
              </a:rPr>
              <a:t>Properties of OTFs</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371600"/>
            <a:ext cx="6096000" cy="4787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Arrow Connector 16"/>
          <p:cNvCxnSpPr/>
          <p:nvPr/>
        </p:nvCxnSpPr>
        <p:spPr>
          <a:xfrm flipH="1">
            <a:off x="7400925" y="3352800"/>
            <a:ext cx="133350" cy="220316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371600" y="1752600"/>
            <a:ext cx="1752600" cy="381000"/>
          </a:xfrm>
          <a:prstGeom prst="rect">
            <a:avLst/>
          </a:prstGeom>
          <a:noFill/>
        </p:spPr>
        <p:txBody>
          <a:bodyPr wrap="square" rtlCol="0">
            <a:spAutoFit/>
          </a:bodyPr>
          <a:lstStyle/>
          <a:p>
            <a:r>
              <a:rPr lang="en-US" dirty="0" smtClean="0"/>
              <a:t>Image of OTF</a:t>
            </a:r>
            <a:endParaRPr lang="en-US" dirty="0"/>
          </a:p>
        </p:txBody>
      </p:sp>
      <p:sp>
        <p:nvSpPr>
          <p:cNvPr id="20" name="TextBox 19"/>
          <p:cNvSpPr txBox="1"/>
          <p:nvPr/>
        </p:nvSpPr>
        <p:spPr>
          <a:xfrm>
            <a:off x="419100" y="4550317"/>
            <a:ext cx="838200" cy="646331"/>
          </a:xfrm>
          <a:prstGeom prst="rect">
            <a:avLst/>
          </a:prstGeom>
          <a:noFill/>
        </p:spPr>
        <p:txBody>
          <a:bodyPr wrap="square" rtlCol="0">
            <a:spAutoFit/>
          </a:bodyPr>
          <a:lstStyle/>
          <a:p>
            <a:pPr algn="ctr"/>
            <a:r>
              <a:rPr lang="en-US" smtClean="0"/>
              <a:t>PSF profile</a:t>
            </a:r>
            <a:endParaRPr lang="en-US" dirty="0"/>
          </a:p>
        </p:txBody>
      </p:sp>
      <p:sp>
        <p:nvSpPr>
          <p:cNvPr id="22" name="TextBox 21"/>
          <p:cNvSpPr txBox="1"/>
          <p:nvPr/>
        </p:nvSpPr>
        <p:spPr>
          <a:xfrm>
            <a:off x="7886700" y="4569367"/>
            <a:ext cx="838200" cy="646331"/>
          </a:xfrm>
          <a:prstGeom prst="rect">
            <a:avLst/>
          </a:prstGeom>
          <a:noFill/>
        </p:spPr>
        <p:txBody>
          <a:bodyPr wrap="square" rtlCol="0">
            <a:spAutoFit/>
          </a:bodyPr>
          <a:lstStyle/>
          <a:p>
            <a:pPr algn="ctr"/>
            <a:r>
              <a:rPr lang="en-US" dirty="0" smtClean="0"/>
              <a:t>OTF </a:t>
            </a:r>
          </a:p>
          <a:p>
            <a:pPr algn="ctr"/>
            <a:r>
              <a:rPr lang="en-US" dirty="0" smtClean="0"/>
              <a:t>profile</a:t>
            </a:r>
            <a:endParaRPr lang="en-US" dirty="0"/>
          </a:p>
        </p:txBody>
      </p:sp>
      <p:sp>
        <p:nvSpPr>
          <p:cNvPr id="23" name="TextBox 22"/>
          <p:cNvSpPr txBox="1"/>
          <p:nvPr/>
        </p:nvSpPr>
        <p:spPr>
          <a:xfrm>
            <a:off x="6838950" y="2706469"/>
            <a:ext cx="1390650" cy="646331"/>
          </a:xfrm>
          <a:prstGeom prst="rect">
            <a:avLst/>
          </a:prstGeom>
          <a:noFill/>
        </p:spPr>
        <p:txBody>
          <a:bodyPr wrap="square" rtlCol="0">
            <a:spAutoFit/>
          </a:bodyPr>
          <a:lstStyle/>
          <a:p>
            <a:pPr algn="ctr"/>
            <a:r>
              <a:rPr lang="en-US" dirty="0" smtClean="0"/>
              <a:t>Cutoff frequency</a:t>
            </a:r>
          </a:p>
        </p:txBody>
      </p:sp>
    </p:spTree>
    <p:extLst>
      <p:ext uri="{BB962C8B-B14F-4D97-AF65-F5344CB8AC3E}">
        <p14:creationId xmlns:p14="http://schemas.microsoft.com/office/powerpoint/2010/main" val="20774406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0"/>
            <a:ext cx="8229600" cy="1143000"/>
          </a:xfrm>
        </p:spPr>
        <p:txBody>
          <a:bodyPr/>
          <a:lstStyle/>
          <a:p>
            <a:r>
              <a:rPr lang="en-US" altLang="en-US" sz="3600" dirty="0" smtClean="0">
                <a:cs typeface="Times New Roman" panose="02020603050405020304" pitchFamily="18" charset="0"/>
              </a:rPr>
              <a:t>Properties of OTFs</a:t>
            </a:r>
          </a:p>
        </p:txBody>
      </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50000" t="54114"/>
          <a:stretch/>
        </p:blipFill>
        <p:spPr bwMode="auto">
          <a:xfrm>
            <a:off x="19050" y="3454804"/>
            <a:ext cx="3048000" cy="2196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rotWithShape="1">
          <a:blip r:embed="rId4"/>
          <a:srcRect l="19986" t="13333" r="10890"/>
          <a:stretch/>
        </p:blipFill>
        <p:spPr>
          <a:xfrm>
            <a:off x="4057649" y="2069933"/>
            <a:ext cx="4591051" cy="4711867"/>
          </a:xfrm>
          <a:prstGeom prst="rect">
            <a:avLst/>
          </a:prstGeom>
        </p:spPr>
      </p:pic>
      <p:cxnSp>
        <p:nvCxnSpPr>
          <p:cNvPr id="3" name="Straight Arrow Connector 2"/>
          <p:cNvCxnSpPr/>
          <p:nvPr/>
        </p:nvCxnSpPr>
        <p:spPr>
          <a:xfrm flipV="1">
            <a:off x="1066800" y="3454804"/>
            <a:ext cx="2819400" cy="41228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371600" y="4293004"/>
            <a:ext cx="2514600" cy="26024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981199" y="4934252"/>
            <a:ext cx="2076450" cy="90776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4" name="Content Placeholder 2"/>
          <p:cNvSpPr txBox="1">
            <a:spLocks/>
          </p:cNvSpPr>
          <p:nvPr/>
        </p:nvSpPr>
        <p:spPr bwMode="auto">
          <a:xfrm>
            <a:off x="228600" y="1066800"/>
            <a:ext cx="8686799" cy="1143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000" dirty="0" smtClean="0">
                <a:latin typeface="Arial" panose="020B0604020202020204" pitchFamily="34" charset="0"/>
                <a:cs typeface="Arial" panose="020B0604020202020204" pitchFamily="34" charset="0"/>
              </a:rPr>
              <a:t>Tells you how the amplitude of sinusoids of different frequencies are reduced when passed by the imaging system.   </a:t>
            </a:r>
          </a:p>
          <a:p>
            <a:endParaRPr lang="en-US" altLang="en-US" sz="20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53833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304800"/>
            <a:ext cx="8229600" cy="1143000"/>
          </a:xfrm>
        </p:spPr>
        <p:txBody>
          <a:bodyPr/>
          <a:lstStyle/>
          <a:p>
            <a:r>
              <a:rPr lang="en-US" altLang="en-US" sz="3600" dirty="0" smtClean="0">
                <a:cs typeface="Times New Roman" panose="02020603050405020304" pitchFamily="18" charset="0"/>
              </a:rPr>
              <a:t>You want narrow PSFs and wide OTFs</a:t>
            </a:r>
          </a:p>
        </p:txBody>
      </p:sp>
      <p:sp>
        <p:nvSpPr>
          <p:cNvPr id="5" name="TextBox 4"/>
          <p:cNvSpPr txBox="1"/>
          <p:nvPr/>
        </p:nvSpPr>
        <p:spPr>
          <a:xfrm>
            <a:off x="6096000" y="1854200"/>
            <a:ext cx="1981200" cy="584776"/>
          </a:xfrm>
          <a:prstGeom prst="rect">
            <a:avLst/>
          </a:prstGeom>
          <a:noFill/>
        </p:spPr>
        <p:txBody>
          <a:bodyPr wrap="square" rtlCol="0">
            <a:spAutoFit/>
          </a:bodyPr>
          <a:lstStyle/>
          <a:p>
            <a:r>
              <a:rPr lang="en-US" sz="1600" dirty="0" smtClean="0">
                <a:solidFill>
                  <a:srgbClr val="FFFFFF"/>
                </a:solidFill>
                <a:latin typeface="Arial" panose="020B0604020202020204" pitchFamily="34" charset="0"/>
                <a:cs typeface="Arial" panose="020B0604020202020204" pitchFamily="34" charset="0"/>
              </a:rPr>
              <a:t>40x NA 0.6 dry</a:t>
            </a:r>
          </a:p>
          <a:p>
            <a:r>
              <a:rPr lang="en-US" sz="1600" dirty="0" smtClean="0">
                <a:solidFill>
                  <a:srgbClr val="FFFFFF"/>
                </a:solidFill>
                <a:latin typeface="Arial" panose="020B0604020202020204" pitchFamily="34" charset="0"/>
                <a:cs typeface="Arial" panose="020B0604020202020204" pitchFamily="34" charset="0"/>
              </a:rPr>
              <a:t>350ms exposure</a:t>
            </a:r>
            <a:endParaRPr lang="en-US" sz="1600" dirty="0">
              <a:solidFill>
                <a:srgbClr val="FFFFFF"/>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527610" y="1447800"/>
            <a:ext cx="5578040" cy="4999974"/>
          </a:xfrm>
          <a:prstGeom prst="rect">
            <a:avLst/>
          </a:prstGeom>
        </p:spPr>
      </p:pic>
    </p:spTree>
    <p:extLst>
      <p:ext uri="{BB962C8B-B14F-4D97-AF65-F5344CB8AC3E}">
        <p14:creationId xmlns:p14="http://schemas.microsoft.com/office/powerpoint/2010/main" val="3440946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Can’t we solve the OTF equation?</a:t>
            </a:r>
            <a:endParaRPr lang="en-US" dirty="0"/>
          </a:p>
        </p:txBody>
      </p:sp>
      <mc:AlternateContent xmlns:mc="http://schemas.openxmlformats.org/markup-compatibility/2006">
        <mc:Choice xmlns:a14="http://schemas.microsoft.com/office/drawing/2010/main" Requires="a14">
          <p:sp>
            <p:nvSpPr>
              <p:cNvPr id="4" name="TextBox 3"/>
              <p:cNvSpPr txBox="1"/>
              <p:nvPr/>
            </p:nvSpPr>
            <p:spPr>
              <a:xfrm>
                <a:off x="2057400" y="4800600"/>
                <a:ext cx="4800601" cy="128169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4000" b="0" i="1" smtClean="0">
                          <a:latin typeface="Cambria Math" charset="0"/>
                        </a:rPr>
                        <m:t>𝐹</m:t>
                      </m:r>
                      <m:d>
                        <m:dPr>
                          <m:ctrlPr>
                            <a:rPr lang="en-US" sz="4000" b="0" i="1" smtClean="0">
                              <a:latin typeface="Cambria Math" charset="0"/>
                            </a:rPr>
                          </m:ctrlPr>
                        </m:dPr>
                        <m:e>
                          <m:r>
                            <a:rPr lang="en-US" sz="4000" b="0" i="1" smtClean="0">
                              <a:latin typeface="Cambria Math" charset="0"/>
                            </a:rPr>
                            <m:t>𝑢</m:t>
                          </m:r>
                          <m:r>
                            <a:rPr lang="en-US" sz="4000" b="0" i="1" smtClean="0">
                              <a:latin typeface="Cambria Math" charset="0"/>
                            </a:rPr>
                            <m:t>,</m:t>
                          </m:r>
                          <m:r>
                            <a:rPr lang="en-US" sz="4000" b="0" i="1" smtClean="0">
                              <a:latin typeface="Cambria Math" charset="0"/>
                            </a:rPr>
                            <m:t>𝑣</m:t>
                          </m:r>
                        </m:e>
                      </m:d>
                      <m:r>
                        <a:rPr lang="en-US" sz="4000" b="0" i="1" smtClean="0">
                          <a:latin typeface="Cambria Math" charset="0"/>
                        </a:rPr>
                        <m:t>=</m:t>
                      </m:r>
                      <m:f>
                        <m:fPr>
                          <m:ctrlPr>
                            <a:rPr lang="mr-IN" sz="4000" b="0" i="1" smtClean="0">
                              <a:latin typeface="Cambria Math" charset="0"/>
                            </a:rPr>
                          </m:ctrlPr>
                        </m:fPr>
                        <m:num>
                          <m:r>
                            <a:rPr lang="en-US" sz="4000" b="0" i="1" smtClean="0">
                              <a:latin typeface="Cambria Math" charset="0"/>
                            </a:rPr>
                            <m:t>𝐺</m:t>
                          </m:r>
                          <m:r>
                            <a:rPr lang="en-US" sz="4000" b="0" i="1" smtClean="0">
                              <a:latin typeface="Cambria Math" charset="0"/>
                            </a:rPr>
                            <m:t>(</m:t>
                          </m:r>
                          <m:r>
                            <a:rPr lang="en-US" sz="4000" b="0" i="1" smtClean="0">
                              <a:latin typeface="Cambria Math" charset="0"/>
                            </a:rPr>
                            <m:t>𝑢</m:t>
                          </m:r>
                          <m:r>
                            <a:rPr lang="en-US" sz="4000" b="0" i="1" smtClean="0">
                              <a:latin typeface="Cambria Math" charset="0"/>
                            </a:rPr>
                            <m:t>,</m:t>
                          </m:r>
                          <m:r>
                            <a:rPr lang="en-US" sz="4000" b="0" i="1" smtClean="0">
                              <a:latin typeface="Cambria Math" charset="0"/>
                            </a:rPr>
                            <m:t>𝑣</m:t>
                          </m:r>
                          <m:r>
                            <a:rPr lang="en-US" sz="4000" b="0" i="1" smtClean="0">
                              <a:latin typeface="Cambria Math" charset="0"/>
                            </a:rPr>
                            <m:t>)</m:t>
                          </m:r>
                        </m:num>
                        <m:den>
                          <m:r>
                            <a:rPr lang="en-US" sz="4000" b="0" i="1" smtClean="0">
                              <a:latin typeface="Cambria Math" charset="0"/>
                            </a:rPr>
                            <m:t>𝑂𝑇𝐹</m:t>
                          </m:r>
                          <m:r>
                            <a:rPr lang="en-US" sz="4000" b="0" i="1" smtClean="0">
                              <a:latin typeface="Cambria Math" charset="0"/>
                            </a:rPr>
                            <m:t>(</m:t>
                          </m:r>
                          <m:r>
                            <a:rPr lang="en-US" sz="4000" b="0" i="1" smtClean="0">
                              <a:latin typeface="Cambria Math" charset="0"/>
                            </a:rPr>
                            <m:t>𝑢</m:t>
                          </m:r>
                          <m:r>
                            <a:rPr lang="en-US" sz="4000" b="0" i="1" smtClean="0">
                              <a:latin typeface="Cambria Math" charset="0"/>
                            </a:rPr>
                            <m:t>,</m:t>
                          </m:r>
                          <m:r>
                            <a:rPr lang="en-US" sz="4000" b="0" i="1" smtClean="0">
                              <a:latin typeface="Cambria Math" charset="0"/>
                            </a:rPr>
                            <m:t>𝑣</m:t>
                          </m:r>
                          <m:r>
                            <a:rPr lang="en-US" sz="4000" b="0" i="1" smtClean="0">
                              <a:latin typeface="Cambria Math" charset="0"/>
                            </a:rPr>
                            <m:t>)</m:t>
                          </m:r>
                        </m:den>
                      </m:f>
                    </m:oMath>
                  </m:oMathPara>
                </a14:m>
                <a:endParaRPr lang="en-US" sz="4000" dirty="0"/>
              </a:p>
            </p:txBody>
          </p:sp>
        </mc:Choice>
        <mc:Fallback>
          <p:sp>
            <p:nvSpPr>
              <p:cNvPr id="4" name="TextBox 3"/>
              <p:cNvSpPr txBox="1">
                <a:spLocks noRot="1" noChangeAspect="1" noMove="1" noResize="1" noEditPoints="1" noAdjustHandles="1" noChangeArrowheads="1" noChangeShapeType="1" noTextEdit="1"/>
              </p:cNvSpPr>
              <p:nvPr/>
            </p:nvSpPr>
            <p:spPr>
              <a:xfrm>
                <a:off x="2057400" y="4800600"/>
                <a:ext cx="4800601" cy="1281698"/>
              </a:xfrm>
              <a:prstGeom prst="rect">
                <a:avLst/>
              </a:prstGeom>
              <a:blipFill rotWithShape="0">
                <a:blip r:embed="rId2"/>
                <a:stretch>
                  <a:fillRect/>
                </a:stretch>
              </a:blipFill>
            </p:spPr>
            <p:txBody>
              <a:bodyPr/>
              <a:lstStyle/>
              <a:p>
                <a:r>
                  <a:rPr lang="en-US">
                    <a:noFill/>
                  </a:rPr>
                  <a:t> </a:t>
                </a:r>
              </a:p>
            </p:txBody>
          </p:sp>
        </mc:Fallback>
      </mc:AlternateContent>
      <p:sp>
        <p:nvSpPr>
          <p:cNvPr id="8" name="TextBox 7"/>
          <p:cNvSpPr txBox="1"/>
          <p:nvPr/>
        </p:nvSpPr>
        <p:spPr>
          <a:xfrm>
            <a:off x="3962400" y="4800600"/>
            <a:ext cx="495300" cy="584775"/>
          </a:xfrm>
          <a:prstGeom prst="rect">
            <a:avLst/>
          </a:prstGeom>
          <a:noFill/>
        </p:spPr>
        <p:txBody>
          <a:bodyPr wrap="square" rtlCol="0">
            <a:spAutoFit/>
          </a:bodyPr>
          <a:lstStyle/>
          <a:p>
            <a:r>
              <a:rPr lang="en-US" sz="3200" dirty="0" smtClean="0"/>
              <a:t>?</a:t>
            </a:r>
            <a:endParaRPr lang="en-US" dirty="0"/>
          </a:p>
        </p:txBody>
      </p:sp>
      <mc:AlternateContent xmlns:mc="http://schemas.openxmlformats.org/markup-compatibility/2006">
        <mc:Choice xmlns:a14="http://schemas.microsoft.com/office/drawing/2010/main" Requires="a14">
          <p:sp>
            <p:nvSpPr>
              <p:cNvPr id="9" name="TextBox 8"/>
              <p:cNvSpPr txBox="1"/>
              <p:nvPr/>
            </p:nvSpPr>
            <p:spPr>
              <a:xfrm>
                <a:off x="1428750" y="2068334"/>
                <a:ext cx="6286500" cy="61555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4000" i="1" smtClean="0">
                          <a:latin typeface="Cambria Math" charset="0"/>
                        </a:rPr>
                        <m:t>𝐺</m:t>
                      </m:r>
                      <m:r>
                        <a:rPr lang="en-US" sz="4000" i="1" smtClean="0">
                          <a:latin typeface="Cambria Math" charset="0"/>
                        </a:rPr>
                        <m:t>(</m:t>
                      </m:r>
                      <m:r>
                        <a:rPr lang="en-US" sz="4000" i="1" smtClean="0">
                          <a:latin typeface="Cambria Math" charset="0"/>
                        </a:rPr>
                        <m:t>𝑢</m:t>
                      </m:r>
                      <m:r>
                        <a:rPr lang="en-US" sz="4000" i="1" smtClean="0">
                          <a:latin typeface="Cambria Math" charset="0"/>
                        </a:rPr>
                        <m:t>,</m:t>
                      </m:r>
                      <m:r>
                        <a:rPr lang="en-US" sz="4000" i="1" smtClean="0">
                          <a:latin typeface="Cambria Math" charset="0"/>
                        </a:rPr>
                        <m:t>𝑣</m:t>
                      </m:r>
                      <m:r>
                        <a:rPr lang="en-US" sz="4000" b="0" i="1" smtClean="0">
                          <a:latin typeface="Cambria Math" charset="0"/>
                        </a:rPr>
                        <m:t>)=</m:t>
                      </m:r>
                      <m:r>
                        <a:rPr lang="en-US" sz="4000" b="0" i="1" smtClean="0">
                          <a:latin typeface="Cambria Math" charset="0"/>
                        </a:rPr>
                        <m:t>𝐹</m:t>
                      </m:r>
                      <m:d>
                        <m:dPr>
                          <m:ctrlPr>
                            <a:rPr lang="en-US" sz="4000" b="0" i="1" smtClean="0">
                              <a:latin typeface="Cambria Math" charset="0"/>
                            </a:rPr>
                          </m:ctrlPr>
                        </m:dPr>
                        <m:e>
                          <m:r>
                            <a:rPr lang="en-US" sz="4000" b="0" i="1" smtClean="0">
                              <a:latin typeface="Cambria Math" charset="0"/>
                            </a:rPr>
                            <m:t>𝑢</m:t>
                          </m:r>
                          <m:r>
                            <a:rPr lang="en-US" sz="4000" b="0" i="1" smtClean="0">
                              <a:latin typeface="Cambria Math" charset="0"/>
                            </a:rPr>
                            <m:t>,</m:t>
                          </m:r>
                          <m:r>
                            <a:rPr lang="en-US" sz="4000" b="0" i="1" smtClean="0">
                              <a:latin typeface="Cambria Math" charset="0"/>
                            </a:rPr>
                            <m:t>𝑣</m:t>
                          </m:r>
                        </m:e>
                      </m:d>
                      <m:r>
                        <a:rPr lang="en-US" sz="4000" i="1">
                          <a:latin typeface="Cambria Math" charset="0"/>
                        </a:rPr>
                        <m:t>𝑂𝑇𝐹</m:t>
                      </m:r>
                      <m:r>
                        <a:rPr lang="en-US" sz="4000" i="1">
                          <a:latin typeface="Cambria Math" charset="0"/>
                        </a:rPr>
                        <m:t>(</m:t>
                      </m:r>
                      <m:r>
                        <a:rPr lang="en-US" sz="4000" i="1">
                          <a:latin typeface="Cambria Math" charset="0"/>
                        </a:rPr>
                        <m:t>𝑢</m:t>
                      </m:r>
                      <m:r>
                        <a:rPr lang="en-US" sz="4000" i="1">
                          <a:latin typeface="Cambria Math" charset="0"/>
                        </a:rPr>
                        <m:t>,</m:t>
                      </m:r>
                      <m:r>
                        <a:rPr lang="en-US" sz="4000" i="1">
                          <a:latin typeface="Cambria Math" charset="0"/>
                        </a:rPr>
                        <m:t>𝑣</m:t>
                      </m:r>
                      <m:r>
                        <a:rPr lang="en-US" sz="4000" i="1">
                          <a:latin typeface="Cambria Math" charset="0"/>
                        </a:rPr>
                        <m:t>)</m:t>
                      </m:r>
                    </m:oMath>
                  </m:oMathPara>
                </a14:m>
                <a:endParaRPr lang="en-US" sz="4000" dirty="0"/>
              </a:p>
            </p:txBody>
          </p:sp>
        </mc:Choice>
        <mc:Fallback>
          <p:sp>
            <p:nvSpPr>
              <p:cNvPr id="9" name="TextBox 8"/>
              <p:cNvSpPr txBox="1">
                <a:spLocks noRot="1" noChangeAspect="1" noMove="1" noResize="1" noEditPoints="1" noAdjustHandles="1" noChangeArrowheads="1" noChangeShapeType="1" noTextEdit="1"/>
              </p:cNvSpPr>
              <p:nvPr/>
            </p:nvSpPr>
            <p:spPr>
              <a:xfrm>
                <a:off x="1428750" y="2068334"/>
                <a:ext cx="6286500" cy="615553"/>
              </a:xfrm>
              <a:prstGeom prst="rect">
                <a:avLst/>
              </a:prstGeom>
              <a:blipFill rotWithShape="0">
                <a:blip r:embed="rId3"/>
                <a:stretch>
                  <a:fillRect/>
                </a:stretch>
              </a:blipFill>
            </p:spPr>
            <p:txBody>
              <a:bodyPr/>
              <a:lstStyle/>
              <a:p>
                <a:r>
                  <a:rPr lang="en-US">
                    <a:noFill/>
                  </a:rPr>
                  <a:t> </a:t>
                </a:r>
              </a:p>
            </p:txBody>
          </p:sp>
        </mc:Fallback>
      </mc:AlternateContent>
      <p:sp>
        <p:nvSpPr>
          <p:cNvPr id="10" name="TextBox 9"/>
          <p:cNvSpPr txBox="1"/>
          <p:nvPr/>
        </p:nvSpPr>
        <p:spPr>
          <a:xfrm>
            <a:off x="130629" y="3203634"/>
            <a:ext cx="2667000" cy="1077218"/>
          </a:xfrm>
          <a:prstGeom prst="rect">
            <a:avLst/>
          </a:prstGeom>
          <a:noFill/>
        </p:spPr>
        <p:txBody>
          <a:bodyPr wrap="square" rtlCol="0">
            <a:spAutoFit/>
          </a:bodyPr>
          <a:lstStyle/>
          <a:p>
            <a:pPr algn="ctr"/>
            <a:r>
              <a:rPr lang="en-US" sz="3200" smtClean="0">
                <a:solidFill>
                  <a:srgbClr val="FF0000"/>
                </a:solidFill>
              </a:rPr>
              <a:t>Degraded image</a:t>
            </a:r>
            <a:endParaRPr lang="en-US" sz="3200" dirty="0">
              <a:solidFill>
                <a:srgbClr val="FF0000"/>
              </a:solidFill>
            </a:endParaRPr>
          </a:p>
        </p:txBody>
      </p:sp>
      <p:cxnSp>
        <p:nvCxnSpPr>
          <p:cNvPr id="12" name="Straight Arrow Connector 11"/>
          <p:cNvCxnSpPr/>
          <p:nvPr/>
        </p:nvCxnSpPr>
        <p:spPr>
          <a:xfrm flipV="1">
            <a:off x="1828800" y="2683887"/>
            <a:ext cx="228600" cy="519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675165" y="3401747"/>
            <a:ext cx="2667000" cy="584775"/>
          </a:xfrm>
          <a:prstGeom prst="rect">
            <a:avLst/>
          </a:prstGeom>
          <a:noFill/>
        </p:spPr>
        <p:txBody>
          <a:bodyPr wrap="square" rtlCol="0">
            <a:spAutoFit/>
          </a:bodyPr>
          <a:lstStyle/>
          <a:p>
            <a:pPr algn="ctr"/>
            <a:r>
              <a:rPr lang="en-US" sz="3200" dirty="0" smtClean="0">
                <a:solidFill>
                  <a:srgbClr val="FF0000"/>
                </a:solidFill>
              </a:rPr>
              <a:t>Desired image</a:t>
            </a:r>
            <a:endParaRPr lang="en-US" sz="3200" dirty="0">
              <a:solidFill>
                <a:srgbClr val="FF0000"/>
              </a:solidFill>
            </a:endParaRPr>
          </a:p>
        </p:txBody>
      </p:sp>
      <p:cxnSp>
        <p:nvCxnSpPr>
          <p:cNvPr id="14" name="Straight Arrow Connector 13"/>
          <p:cNvCxnSpPr/>
          <p:nvPr/>
        </p:nvCxnSpPr>
        <p:spPr>
          <a:xfrm flipV="1">
            <a:off x="4373336" y="2882000"/>
            <a:ext cx="228600" cy="519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524501" y="3401746"/>
            <a:ext cx="2667000" cy="584775"/>
          </a:xfrm>
          <a:prstGeom prst="rect">
            <a:avLst/>
          </a:prstGeom>
          <a:noFill/>
        </p:spPr>
        <p:txBody>
          <a:bodyPr wrap="square" rtlCol="0">
            <a:spAutoFit/>
          </a:bodyPr>
          <a:lstStyle/>
          <a:p>
            <a:pPr algn="ctr"/>
            <a:r>
              <a:rPr lang="en-US" sz="3200" dirty="0" smtClean="0">
                <a:solidFill>
                  <a:srgbClr val="FF0000"/>
                </a:solidFill>
              </a:rPr>
              <a:t>FT of PSF</a:t>
            </a:r>
            <a:endParaRPr lang="en-US" sz="3200" dirty="0">
              <a:solidFill>
                <a:srgbClr val="FF0000"/>
              </a:solidFill>
            </a:endParaRPr>
          </a:p>
        </p:txBody>
      </p:sp>
      <p:cxnSp>
        <p:nvCxnSpPr>
          <p:cNvPr id="16" name="Straight Arrow Connector 15"/>
          <p:cNvCxnSpPr/>
          <p:nvPr/>
        </p:nvCxnSpPr>
        <p:spPr>
          <a:xfrm flipH="1" flipV="1">
            <a:off x="6264730" y="2782943"/>
            <a:ext cx="364671" cy="618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96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Can’t we solve the OTF equation?</a:t>
            </a:r>
            <a:endParaRPr lang="en-US" dirty="0"/>
          </a:p>
        </p:txBody>
      </p:sp>
      <mc:AlternateContent xmlns:mc="http://schemas.openxmlformats.org/markup-compatibility/2006">
        <mc:Choice xmlns:a14="http://schemas.microsoft.com/office/drawing/2010/main" Requires="a14">
          <p:sp>
            <p:nvSpPr>
              <p:cNvPr id="4" name="TextBox 3"/>
              <p:cNvSpPr txBox="1"/>
              <p:nvPr/>
            </p:nvSpPr>
            <p:spPr>
              <a:xfrm>
                <a:off x="2057399" y="1827421"/>
                <a:ext cx="4800601" cy="128169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4000" b="0" i="1" smtClean="0">
                          <a:latin typeface="Cambria Math" charset="0"/>
                        </a:rPr>
                        <m:t>𝐹</m:t>
                      </m:r>
                      <m:d>
                        <m:dPr>
                          <m:ctrlPr>
                            <a:rPr lang="en-US" sz="4000" b="0" i="1" smtClean="0">
                              <a:latin typeface="Cambria Math" charset="0"/>
                            </a:rPr>
                          </m:ctrlPr>
                        </m:dPr>
                        <m:e>
                          <m:r>
                            <a:rPr lang="en-US" sz="4000" b="0" i="1" smtClean="0">
                              <a:latin typeface="Cambria Math" charset="0"/>
                            </a:rPr>
                            <m:t>𝑢</m:t>
                          </m:r>
                          <m:r>
                            <a:rPr lang="en-US" sz="4000" b="0" i="1" smtClean="0">
                              <a:latin typeface="Cambria Math" charset="0"/>
                            </a:rPr>
                            <m:t>,</m:t>
                          </m:r>
                          <m:r>
                            <a:rPr lang="en-US" sz="4000" b="0" i="1" smtClean="0">
                              <a:latin typeface="Cambria Math" charset="0"/>
                            </a:rPr>
                            <m:t>𝑣</m:t>
                          </m:r>
                        </m:e>
                      </m:d>
                      <m:r>
                        <a:rPr lang="en-US" sz="4000" b="0" i="1" smtClean="0">
                          <a:latin typeface="Cambria Math" charset="0"/>
                        </a:rPr>
                        <m:t>=</m:t>
                      </m:r>
                      <m:f>
                        <m:fPr>
                          <m:ctrlPr>
                            <a:rPr lang="mr-IN" sz="4000" b="0" i="1" smtClean="0">
                              <a:latin typeface="Cambria Math" charset="0"/>
                            </a:rPr>
                          </m:ctrlPr>
                        </m:fPr>
                        <m:num>
                          <m:r>
                            <a:rPr lang="en-US" sz="4000" b="0" i="1" smtClean="0">
                              <a:latin typeface="Cambria Math" charset="0"/>
                            </a:rPr>
                            <m:t>𝐺</m:t>
                          </m:r>
                          <m:r>
                            <a:rPr lang="en-US" sz="4000" b="0" i="1" smtClean="0">
                              <a:latin typeface="Cambria Math" charset="0"/>
                            </a:rPr>
                            <m:t>(</m:t>
                          </m:r>
                          <m:r>
                            <a:rPr lang="en-US" sz="4000" b="0" i="1" smtClean="0">
                              <a:latin typeface="Cambria Math" charset="0"/>
                            </a:rPr>
                            <m:t>𝑢</m:t>
                          </m:r>
                          <m:r>
                            <a:rPr lang="en-US" sz="4000" b="0" i="1" smtClean="0">
                              <a:latin typeface="Cambria Math" charset="0"/>
                            </a:rPr>
                            <m:t>,</m:t>
                          </m:r>
                          <m:r>
                            <a:rPr lang="en-US" sz="4000" b="0" i="1" smtClean="0">
                              <a:latin typeface="Cambria Math" charset="0"/>
                            </a:rPr>
                            <m:t>𝑣</m:t>
                          </m:r>
                          <m:r>
                            <a:rPr lang="en-US" sz="4000" b="0" i="1" smtClean="0">
                              <a:latin typeface="Cambria Math" charset="0"/>
                            </a:rPr>
                            <m:t>)</m:t>
                          </m:r>
                        </m:num>
                        <m:den>
                          <m:r>
                            <a:rPr lang="en-US" sz="4000" b="0" i="1" smtClean="0">
                              <a:latin typeface="Cambria Math" charset="0"/>
                            </a:rPr>
                            <m:t>𝑂𝑇𝐹</m:t>
                          </m:r>
                          <m:r>
                            <a:rPr lang="en-US" sz="4000" b="0" i="1" smtClean="0">
                              <a:latin typeface="Cambria Math" charset="0"/>
                            </a:rPr>
                            <m:t>(</m:t>
                          </m:r>
                          <m:r>
                            <a:rPr lang="en-US" sz="4000" b="0" i="1" smtClean="0">
                              <a:latin typeface="Cambria Math" charset="0"/>
                            </a:rPr>
                            <m:t>𝑢</m:t>
                          </m:r>
                          <m:r>
                            <a:rPr lang="en-US" sz="4000" b="0" i="1" smtClean="0">
                              <a:latin typeface="Cambria Math" charset="0"/>
                            </a:rPr>
                            <m:t>,</m:t>
                          </m:r>
                          <m:r>
                            <a:rPr lang="en-US" sz="4000" b="0" i="1" smtClean="0">
                              <a:latin typeface="Cambria Math" charset="0"/>
                            </a:rPr>
                            <m:t>𝑣</m:t>
                          </m:r>
                          <m:r>
                            <a:rPr lang="en-US" sz="4000" b="0" i="1" smtClean="0">
                              <a:latin typeface="Cambria Math" charset="0"/>
                            </a:rPr>
                            <m:t>)</m:t>
                          </m:r>
                        </m:den>
                      </m:f>
                    </m:oMath>
                  </m:oMathPara>
                </a14:m>
                <a:endParaRPr lang="en-US" sz="4000" dirty="0"/>
              </a:p>
            </p:txBody>
          </p:sp>
        </mc:Choice>
        <mc:Fallback>
          <p:sp>
            <p:nvSpPr>
              <p:cNvPr id="4" name="TextBox 3"/>
              <p:cNvSpPr txBox="1">
                <a:spLocks noRot="1" noChangeAspect="1" noMove="1" noResize="1" noEditPoints="1" noAdjustHandles="1" noChangeArrowheads="1" noChangeShapeType="1" noTextEdit="1"/>
              </p:cNvSpPr>
              <p:nvPr/>
            </p:nvSpPr>
            <p:spPr>
              <a:xfrm>
                <a:off x="2057399" y="1827421"/>
                <a:ext cx="4800601" cy="1281698"/>
              </a:xfrm>
              <a:prstGeom prst="rect">
                <a:avLst/>
              </a:prstGeom>
              <a:blipFill rotWithShape="0">
                <a:blip r:embed="rId3"/>
                <a:stretch>
                  <a:fillRect/>
                </a:stretch>
              </a:blipFill>
            </p:spPr>
            <p:txBody>
              <a:bodyPr/>
              <a:lstStyle/>
              <a:p>
                <a:r>
                  <a:rPr lang="en-US">
                    <a:noFill/>
                  </a:rPr>
                  <a:t> </a:t>
                </a:r>
              </a:p>
            </p:txBody>
          </p:sp>
        </mc:Fallback>
      </mc:AlternateContent>
      <p:sp>
        <p:nvSpPr>
          <p:cNvPr id="17" name="TextBox 16"/>
          <p:cNvSpPr txBox="1"/>
          <p:nvPr/>
        </p:nvSpPr>
        <p:spPr>
          <a:xfrm>
            <a:off x="2675163" y="3525157"/>
            <a:ext cx="3344635" cy="584775"/>
          </a:xfrm>
          <a:prstGeom prst="rect">
            <a:avLst/>
          </a:prstGeom>
          <a:noFill/>
        </p:spPr>
        <p:txBody>
          <a:bodyPr wrap="square" rtlCol="0">
            <a:spAutoFit/>
          </a:bodyPr>
          <a:lstStyle/>
          <a:p>
            <a:pPr algn="ctr"/>
            <a:r>
              <a:rPr lang="en-US" sz="3200" dirty="0" smtClean="0">
                <a:solidFill>
                  <a:srgbClr val="FF0000"/>
                </a:solidFill>
              </a:rPr>
              <a:t>What if this is 0?</a:t>
            </a:r>
            <a:endParaRPr lang="en-US" sz="3200" dirty="0">
              <a:solidFill>
                <a:srgbClr val="FF0000"/>
              </a:solidFill>
            </a:endParaRPr>
          </a:p>
        </p:txBody>
      </p:sp>
      <p:cxnSp>
        <p:nvCxnSpPr>
          <p:cNvPr id="18" name="Straight Arrow Connector 17"/>
          <p:cNvCxnSpPr/>
          <p:nvPr/>
        </p:nvCxnSpPr>
        <p:spPr>
          <a:xfrm flipV="1">
            <a:off x="4233181" y="3109119"/>
            <a:ext cx="228600" cy="519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489857" y="4713243"/>
            <a:ext cx="7815943" cy="1983868"/>
            <a:chOff x="489857" y="4713243"/>
            <a:chExt cx="7815943" cy="1983868"/>
          </a:xfrm>
        </p:grpSpPr>
        <mc:AlternateContent xmlns:mc="http://schemas.openxmlformats.org/markup-compatibility/2006">
          <mc:Choice xmlns:a14="http://schemas.microsoft.com/office/drawing/2010/main" Requires="a14">
            <p:sp>
              <p:nvSpPr>
                <p:cNvPr id="19" name="TextBox 18"/>
                <p:cNvSpPr txBox="1"/>
                <p:nvPr/>
              </p:nvSpPr>
              <p:spPr>
                <a:xfrm>
                  <a:off x="489857" y="4713243"/>
                  <a:ext cx="7815943" cy="128169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4000" b="0" i="1" smtClean="0">
                            <a:latin typeface="Cambria Math" charset="0"/>
                          </a:rPr>
                          <m:t>𝐹</m:t>
                        </m:r>
                        <m:d>
                          <m:dPr>
                            <m:ctrlPr>
                              <a:rPr lang="en-US" sz="4000" b="0" i="1" smtClean="0">
                                <a:latin typeface="Cambria Math" charset="0"/>
                              </a:rPr>
                            </m:ctrlPr>
                          </m:dPr>
                          <m:e>
                            <m:r>
                              <a:rPr lang="en-US" sz="4000" b="0" i="1" smtClean="0">
                                <a:latin typeface="Cambria Math" charset="0"/>
                              </a:rPr>
                              <m:t>𝑢</m:t>
                            </m:r>
                            <m:r>
                              <a:rPr lang="en-US" sz="4000" b="0" i="1" smtClean="0">
                                <a:latin typeface="Cambria Math" charset="0"/>
                              </a:rPr>
                              <m:t>,</m:t>
                            </m:r>
                            <m:r>
                              <a:rPr lang="en-US" sz="4000" b="0" i="1" smtClean="0">
                                <a:latin typeface="Cambria Math" charset="0"/>
                              </a:rPr>
                              <m:t>𝑣</m:t>
                            </m:r>
                          </m:e>
                        </m:d>
                        <m:r>
                          <a:rPr lang="en-US" sz="4000" b="0" i="1" smtClean="0">
                            <a:latin typeface="Cambria Math" charset="0"/>
                          </a:rPr>
                          <m:t>=</m:t>
                        </m:r>
                        <m:f>
                          <m:fPr>
                            <m:ctrlPr>
                              <a:rPr lang="mr-IN" sz="4000" b="0" i="1" smtClean="0">
                                <a:latin typeface="Cambria Math" charset="0"/>
                              </a:rPr>
                            </m:ctrlPr>
                          </m:fPr>
                          <m:num>
                            <m:r>
                              <a:rPr lang="en-US" sz="4000" b="0" i="1" smtClean="0">
                                <a:latin typeface="Cambria Math" charset="0"/>
                              </a:rPr>
                              <m:t>𝐺</m:t>
                            </m:r>
                            <m:r>
                              <a:rPr lang="en-US" sz="4000" b="0" i="1" smtClean="0">
                                <a:latin typeface="Cambria Math" charset="0"/>
                              </a:rPr>
                              <m:t>(</m:t>
                            </m:r>
                            <m:r>
                              <a:rPr lang="en-US" sz="4000" b="0" i="1" smtClean="0">
                                <a:latin typeface="Cambria Math" charset="0"/>
                              </a:rPr>
                              <m:t>𝑢</m:t>
                            </m:r>
                            <m:r>
                              <a:rPr lang="en-US" sz="4000" b="0" i="1" smtClean="0">
                                <a:latin typeface="Cambria Math" charset="0"/>
                              </a:rPr>
                              <m:t>,</m:t>
                            </m:r>
                            <m:r>
                              <a:rPr lang="en-US" sz="4000" b="0" i="1" smtClean="0">
                                <a:latin typeface="Cambria Math" charset="0"/>
                              </a:rPr>
                              <m:t>𝑣</m:t>
                            </m:r>
                            <m:r>
                              <a:rPr lang="en-US" sz="4000" b="0" i="1" smtClean="0">
                                <a:latin typeface="Cambria Math" charset="0"/>
                              </a:rPr>
                              <m:t>)</m:t>
                            </m:r>
                          </m:num>
                          <m:den>
                            <m:r>
                              <a:rPr lang="en-US" sz="4000" b="0" i="1" smtClean="0">
                                <a:latin typeface="Cambria Math" charset="0"/>
                              </a:rPr>
                              <m:t>𝑂𝑇𝐹</m:t>
                            </m:r>
                            <m:r>
                              <a:rPr lang="en-US" sz="4000" b="0" i="1" smtClean="0">
                                <a:latin typeface="Cambria Math" charset="0"/>
                              </a:rPr>
                              <m:t>(</m:t>
                            </m:r>
                            <m:r>
                              <a:rPr lang="en-US" sz="4000" b="0" i="1" smtClean="0">
                                <a:latin typeface="Cambria Math" charset="0"/>
                              </a:rPr>
                              <m:t>𝑢</m:t>
                            </m:r>
                            <m:r>
                              <a:rPr lang="en-US" sz="4000" b="0" i="1" smtClean="0">
                                <a:latin typeface="Cambria Math" charset="0"/>
                              </a:rPr>
                              <m:t>,</m:t>
                            </m:r>
                            <m:r>
                              <a:rPr lang="en-US" sz="4000" b="0" i="1" smtClean="0">
                                <a:latin typeface="Cambria Math" charset="0"/>
                              </a:rPr>
                              <m:t>𝑣</m:t>
                            </m:r>
                            <m:r>
                              <a:rPr lang="en-US" sz="4000" b="0" i="1" smtClean="0">
                                <a:latin typeface="Cambria Math" charset="0"/>
                              </a:rPr>
                              <m:t>)</m:t>
                            </m:r>
                          </m:den>
                        </m:f>
                        <m:r>
                          <a:rPr lang="en-US" sz="4000" b="0" i="1" smtClean="0">
                            <a:latin typeface="Cambria Math" charset="0"/>
                          </a:rPr>
                          <m:t>+</m:t>
                        </m:r>
                        <m:f>
                          <m:fPr>
                            <m:ctrlPr>
                              <a:rPr lang="mr-IN" sz="4000" i="1">
                                <a:latin typeface="Cambria Math" charset="0"/>
                              </a:rPr>
                            </m:ctrlPr>
                          </m:fPr>
                          <m:num>
                            <m:r>
                              <a:rPr lang="en-US" sz="4000" b="0" i="1" smtClean="0">
                                <a:latin typeface="Cambria Math" charset="0"/>
                              </a:rPr>
                              <m:t>𝑁</m:t>
                            </m:r>
                            <m:r>
                              <a:rPr lang="en-US" sz="4000" i="1">
                                <a:latin typeface="Cambria Math" charset="0"/>
                              </a:rPr>
                              <m:t>(</m:t>
                            </m:r>
                            <m:r>
                              <a:rPr lang="en-US" sz="4000" i="1">
                                <a:latin typeface="Cambria Math" charset="0"/>
                              </a:rPr>
                              <m:t>𝑢</m:t>
                            </m:r>
                            <m:r>
                              <a:rPr lang="en-US" sz="4000" i="1">
                                <a:latin typeface="Cambria Math" charset="0"/>
                              </a:rPr>
                              <m:t>,</m:t>
                            </m:r>
                            <m:r>
                              <a:rPr lang="en-US" sz="4000" i="1">
                                <a:latin typeface="Cambria Math" charset="0"/>
                              </a:rPr>
                              <m:t>𝑣</m:t>
                            </m:r>
                            <m:r>
                              <a:rPr lang="en-US" sz="4000" i="1">
                                <a:latin typeface="Cambria Math" charset="0"/>
                              </a:rPr>
                              <m:t>)</m:t>
                            </m:r>
                          </m:num>
                          <m:den>
                            <m:r>
                              <a:rPr lang="en-US" sz="4000" i="1">
                                <a:latin typeface="Cambria Math" charset="0"/>
                              </a:rPr>
                              <m:t>𝑂𝑇𝐹</m:t>
                            </m:r>
                            <m:r>
                              <a:rPr lang="en-US" sz="4000" i="1">
                                <a:latin typeface="Cambria Math" charset="0"/>
                              </a:rPr>
                              <m:t>(</m:t>
                            </m:r>
                            <m:r>
                              <a:rPr lang="en-US" sz="4000" i="1">
                                <a:latin typeface="Cambria Math" charset="0"/>
                              </a:rPr>
                              <m:t>𝑢</m:t>
                            </m:r>
                            <m:r>
                              <a:rPr lang="en-US" sz="4000" i="1">
                                <a:latin typeface="Cambria Math" charset="0"/>
                              </a:rPr>
                              <m:t>,</m:t>
                            </m:r>
                            <m:r>
                              <a:rPr lang="en-US" sz="4000" i="1">
                                <a:latin typeface="Cambria Math" charset="0"/>
                              </a:rPr>
                              <m:t>𝑣</m:t>
                            </m:r>
                            <m:r>
                              <a:rPr lang="en-US" sz="4000" i="1">
                                <a:latin typeface="Cambria Math" charset="0"/>
                              </a:rPr>
                              <m:t>)</m:t>
                            </m:r>
                          </m:den>
                        </m:f>
                      </m:oMath>
                    </m:oMathPara>
                  </a14:m>
                  <a:endParaRPr lang="en-US" sz="4000" dirty="0"/>
                </a:p>
              </p:txBody>
            </p:sp>
          </mc:Choice>
          <mc:Fallback>
            <p:sp>
              <p:nvSpPr>
                <p:cNvPr id="19" name="TextBox 18"/>
                <p:cNvSpPr txBox="1">
                  <a:spLocks noRot="1" noChangeAspect="1" noMove="1" noResize="1" noEditPoints="1" noAdjustHandles="1" noChangeArrowheads="1" noChangeShapeType="1" noTextEdit="1"/>
                </p:cNvSpPr>
                <p:nvPr/>
              </p:nvSpPr>
              <p:spPr>
                <a:xfrm>
                  <a:off x="489857" y="4713243"/>
                  <a:ext cx="7815943" cy="1281698"/>
                </a:xfrm>
                <a:prstGeom prst="rect">
                  <a:avLst/>
                </a:prstGeom>
                <a:blipFill rotWithShape="0">
                  <a:blip r:embed="rId4"/>
                  <a:stretch>
                    <a:fillRect/>
                  </a:stretch>
                </a:blipFill>
              </p:spPr>
              <p:txBody>
                <a:bodyPr/>
                <a:lstStyle/>
                <a:p>
                  <a:r>
                    <a:rPr lang="en-US">
                      <a:noFill/>
                    </a:rPr>
                    <a:t> </a:t>
                  </a:r>
                </a:p>
              </p:txBody>
            </p:sp>
          </mc:Fallback>
        </mc:AlternateContent>
        <p:sp>
          <p:nvSpPr>
            <p:cNvPr id="20" name="TextBox 19"/>
            <p:cNvSpPr txBox="1"/>
            <p:nvPr/>
          </p:nvSpPr>
          <p:spPr>
            <a:xfrm>
              <a:off x="1295400" y="6112336"/>
              <a:ext cx="6934200" cy="584775"/>
            </a:xfrm>
            <a:prstGeom prst="rect">
              <a:avLst/>
            </a:prstGeom>
            <a:noFill/>
          </p:spPr>
          <p:txBody>
            <a:bodyPr wrap="square" rtlCol="0">
              <a:spAutoFit/>
            </a:bodyPr>
            <a:lstStyle/>
            <a:p>
              <a:pPr algn="ctr"/>
              <a:r>
                <a:rPr lang="en-US" sz="3200" smtClean="0">
                  <a:solidFill>
                    <a:srgbClr val="FF0000"/>
                  </a:solidFill>
                </a:rPr>
                <a:t>Noise gets amplified when OTF is small</a:t>
              </a:r>
              <a:endParaRPr lang="en-US" sz="3200" dirty="0">
                <a:solidFill>
                  <a:srgbClr val="FF0000"/>
                </a:solidFill>
              </a:endParaRPr>
            </a:p>
          </p:txBody>
        </p:sp>
        <p:cxnSp>
          <p:nvCxnSpPr>
            <p:cNvPr id="21" name="Straight Arrow Connector 20"/>
            <p:cNvCxnSpPr/>
            <p:nvPr/>
          </p:nvCxnSpPr>
          <p:spPr>
            <a:xfrm flipV="1">
              <a:off x="5410200" y="5714056"/>
              <a:ext cx="228600" cy="519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274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38150" y="0"/>
            <a:ext cx="8229600" cy="1143000"/>
          </a:xfrm>
        </p:spPr>
        <p:txBody>
          <a:bodyPr/>
          <a:lstStyle/>
          <a:p>
            <a:r>
              <a:rPr lang="en-US" altLang="en-US" sz="3600" dirty="0" smtClean="0">
                <a:cs typeface="Times New Roman" panose="02020603050405020304" pitchFamily="18" charset="0"/>
              </a:rPr>
              <a:t>Properties of OTFs</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371600"/>
            <a:ext cx="6096000" cy="4787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Arrow Connector 16"/>
          <p:cNvCxnSpPr/>
          <p:nvPr/>
        </p:nvCxnSpPr>
        <p:spPr>
          <a:xfrm flipH="1">
            <a:off x="7400925" y="3352800"/>
            <a:ext cx="133350" cy="220316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371600" y="1752600"/>
            <a:ext cx="1752600" cy="381000"/>
          </a:xfrm>
          <a:prstGeom prst="rect">
            <a:avLst/>
          </a:prstGeom>
          <a:noFill/>
        </p:spPr>
        <p:txBody>
          <a:bodyPr wrap="square" rtlCol="0">
            <a:spAutoFit/>
          </a:bodyPr>
          <a:lstStyle/>
          <a:p>
            <a:r>
              <a:rPr lang="en-US" dirty="0" smtClean="0"/>
              <a:t>Image of OTF</a:t>
            </a:r>
            <a:endParaRPr lang="en-US" dirty="0"/>
          </a:p>
        </p:txBody>
      </p:sp>
      <p:sp>
        <p:nvSpPr>
          <p:cNvPr id="20" name="TextBox 19"/>
          <p:cNvSpPr txBox="1"/>
          <p:nvPr/>
        </p:nvSpPr>
        <p:spPr>
          <a:xfrm>
            <a:off x="419100" y="4550317"/>
            <a:ext cx="838200" cy="646331"/>
          </a:xfrm>
          <a:prstGeom prst="rect">
            <a:avLst/>
          </a:prstGeom>
          <a:noFill/>
        </p:spPr>
        <p:txBody>
          <a:bodyPr wrap="square" rtlCol="0">
            <a:spAutoFit/>
          </a:bodyPr>
          <a:lstStyle/>
          <a:p>
            <a:pPr algn="ctr"/>
            <a:r>
              <a:rPr lang="en-US" smtClean="0"/>
              <a:t>PSF profile</a:t>
            </a:r>
            <a:endParaRPr lang="en-US" dirty="0"/>
          </a:p>
        </p:txBody>
      </p:sp>
      <p:sp>
        <p:nvSpPr>
          <p:cNvPr id="22" name="TextBox 21"/>
          <p:cNvSpPr txBox="1"/>
          <p:nvPr/>
        </p:nvSpPr>
        <p:spPr>
          <a:xfrm>
            <a:off x="7886700" y="4569367"/>
            <a:ext cx="838200" cy="646331"/>
          </a:xfrm>
          <a:prstGeom prst="rect">
            <a:avLst/>
          </a:prstGeom>
          <a:noFill/>
        </p:spPr>
        <p:txBody>
          <a:bodyPr wrap="square" rtlCol="0">
            <a:spAutoFit/>
          </a:bodyPr>
          <a:lstStyle/>
          <a:p>
            <a:pPr algn="ctr"/>
            <a:r>
              <a:rPr lang="en-US" dirty="0" smtClean="0"/>
              <a:t>OTF </a:t>
            </a:r>
          </a:p>
          <a:p>
            <a:pPr algn="ctr"/>
            <a:r>
              <a:rPr lang="en-US" dirty="0" smtClean="0"/>
              <a:t>profile</a:t>
            </a:r>
            <a:endParaRPr lang="en-US" dirty="0"/>
          </a:p>
        </p:txBody>
      </p:sp>
      <p:sp>
        <p:nvSpPr>
          <p:cNvPr id="23" name="TextBox 22"/>
          <p:cNvSpPr txBox="1"/>
          <p:nvPr/>
        </p:nvSpPr>
        <p:spPr>
          <a:xfrm>
            <a:off x="6838950" y="2706469"/>
            <a:ext cx="1390650" cy="646331"/>
          </a:xfrm>
          <a:prstGeom prst="rect">
            <a:avLst/>
          </a:prstGeom>
          <a:noFill/>
        </p:spPr>
        <p:txBody>
          <a:bodyPr wrap="square" rtlCol="0">
            <a:spAutoFit/>
          </a:bodyPr>
          <a:lstStyle/>
          <a:p>
            <a:pPr algn="ctr"/>
            <a:r>
              <a:rPr lang="en-US" dirty="0" smtClean="0"/>
              <a:t>Cutoff frequency</a:t>
            </a:r>
          </a:p>
        </p:txBody>
      </p:sp>
    </p:spTree>
    <p:extLst>
      <p:ext uri="{BB962C8B-B14F-4D97-AF65-F5344CB8AC3E}">
        <p14:creationId xmlns:p14="http://schemas.microsoft.com/office/powerpoint/2010/main" val="18141152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3585F"/>
        </a:solidFill>
        <a:effectLst/>
      </p:bgPr>
    </p:bg>
    <p:spTree>
      <p:nvGrpSpPr>
        <p:cNvPr id="1" name=""/>
        <p:cNvGrpSpPr/>
        <p:nvPr/>
      </p:nvGrpSpPr>
      <p:grpSpPr>
        <a:xfrm>
          <a:off x="0" y="0"/>
          <a:ext cx="0" cy="0"/>
          <a:chOff x="0" y="0"/>
          <a:chExt cx="0" cy="0"/>
        </a:xfrm>
      </p:grpSpPr>
      <p:sp>
        <p:nvSpPr>
          <p:cNvPr id="230" name="Shape 230"/>
          <p:cNvSpPr>
            <a:spLocks noGrp="1"/>
          </p:cNvSpPr>
          <p:nvPr>
            <p:ph type="title" idx="4294967295"/>
          </p:nvPr>
        </p:nvSpPr>
        <p:spPr>
          <a:xfrm>
            <a:off x="1232091" y="930196"/>
            <a:ext cx="6679818" cy="802745"/>
          </a:xfrm>
          <a:prstGeom prst="rect">
            <a:avLst/>
          </a:prstGeom>
        </p:spPr>
        <p:txBody>
          <a:bodyPr>
            <a:noAutofit/>
          </a:bodyPr>
          <a:lstStyle>
            <a:lvl1pPr>
              <a:defRPr sz="9500">
                <a:solidFill>
                  <a:srgbClr val="FFFFFF"/>
                </a:solidFill>
              </a:defRPr>
            </a:lvl1pPr>
          </a:lstStyle>
          <a:p>
            <a:r>
              <a:rPr sz="4800" dirty="0" smtClean="0"/>
              <a:t>Computing on images</a:t>
            </a:r>
            <a:endParaRPr sz="4800" dirty="0"/>
          </a:p>
        </p:txBody>
      </p:sp>
      <p:pic>
        <p:nvPicPr>
          <p:cNvPr id="232" name="image13.png" descr="y-85.png"/>
          <p:cNvPicPr>
            <a:picLocks noChangeAspect="1"/>
          </p:cNvPicPr>
          <p:nvPr/>
        </p:nvPicPr>
        <p:blipFill>
          <a:blip r:embed="rId4">
            <a:extLst/>
          </a:blip>
          <a:srcRect t="23814"/>
          <a:stretch>
            <a:fillRect/>
          </a:stretch>
        </p:blipFill>
        <p:spPr>
          <a:xfrm>
            <a:off x="4267200" y="3866418"/>
            <a:ext cx="2850357" cy="1841384"/>
          </a:xfrm>
          <a:prstGeom prst="rect">
            <a:avLst/>
          </a:prstGeom>
          <a:ln w="3175">
            <a:miter lim="400000"/>
          </a:ln>
        </p:spPr>
      </p:pic>
      <p:sp>
        <p:nvSpPr>
          <p:cNvPr id="233" name="Shape 233"/>
          <p:cNvSpPr/>
          <p:nvPr/>
        </p:nvSpPr>
        <p:spPr>
          <a:xfrm>
            <a:off x="990600" y="4187607"/>
            <a:ext cx="2596265" cy="1107996"/>
          </a:xfrm>
          <a:prstGeom prst="rect">
            <a:avLst/>
          </a:prstGeom>
          <a:ln w="3175">
            <a:miter lim="400000"/>
          </a:ln>
          <a:extLst>
            <a:ext uri="{C572A759-6A51-4108-AA02-DFA0A04FC94B}">
              <ma14:wrappingTextBoxFlag xmlns:ma14="http://schemas.microsoft.com/office/mac/drawingml/2011/main" val="1"/>
            </a:ext>
          </a:extLst>
        </p:spPr>
        <p:txBody>
          <a:bodyPr tIns="34290" bIns="34290">
            <a:spAutoFit/>
          </a:bodyPr>
          <a:lstStyle>
            <a:lvl1pPr defTabSz="914400">
              <a:defRPr sz="3600">
                <a:solidFill>
                  <a:srgbClr val="FFFFFF"/>
                </a:solidFill>
              </a:defRPr>
            </a:lvl1pPr>
          </a:lstStyle>
          <a:p>
            <a:pPr algn="ctr" fontAlgn="auto" hangingPunct="0">
              <a:spcBef>
                <a:spcPts val="0"/>
              </a:spcBef>
              <a:spcAft>
                <a:spcPts val="0"/>
              </a:spcAft>
            </a:pPr>
            <a:r>
              <a:rPr sz="1350" kern="0" dirty="0">
                <a:latin typeface="Helvetica Light"/>
                <a:cs typeface="Helvetica Light"/>
                <a:sym typeface="Helvetica Light"/>
              </a:rPr>
              <a:t>Results of connectivity analysis for retinal cells from synchrotron microCT. From Gordon Kindlmann (UChicago Computer Science). </a:t>
            </a:r>
          </a:p>
        </p:txBody>
      </p:sp>
      <p:pic>
        <p:nvPicPr>
          <p:cNvPr id="6" name="Combined Stacks.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8091" y="2059095"/>
            <a:ext cx="5325489" cy="1433074"/>
          </a:xfrm>
          <a:prstGeom prst="rect">
            <a:avLst/>
          </a:prstGeom>
        </p:spPr>
      </p:pic>
      <p:sp>
        <p:nvSpPr>
          <p:cNvPr id="7" name="Shape 216"/>
          <p:cNvSpPr/>
          <p:nvPr/>
        </p:nvSpPr>
        <p:spPr>
          <a:xfrm>
            <a:off x="266700" y="6005254"/>
            <a:ext cx="8610600" cy="1194559"/>
          </a:xfrm>
          <a:prstGeom prst="rect">
            <a:avLst/>
          </a:prstGeom>
          <a:ln w="3175">
            <a:miter lim="400000"/>
          </a:ln>
          <a:extLst>
            <a:ext uri="{C572A759-6A51-4108-AA02-DFA0A04FC94B}">
              <ma14:wrappingTextBoxFlag xmlns:ma14="http://schemas.microsoft.com/office/mac/drawingml/2011/main" val="1"/>
            </a:ext>
          </a:extLst>
        </p:spPr>
        <p:txBody>
          <a:bodyPr wrap="square" lIns="23813" tIns="23813" rIns="23813" bIns="23813" anchor="ctr">
            <a:spAutoFit/>
          </a:bodyPr>
          <a:lstStyle/>
          <a:p>
            <a:pPr algn="ctr" defTabSz="308074" fontAlgn="auto" hangingPunct="0">
              <a:spcBef>
                <a:spcPts val="300"/>
              </a:spcBef>
              <a:spcAft>
                <a:spcPts val="0"/>
              </a:spcAft>
              <a:buSzPct val="75000"/>
              <a:defRPr>
                <a:solidFill>
                  <a:srgbClr val="FFFFFF"/>
                </a:solidFill>
              </a:defRPr>
            </a:pPr>
            <a:r>
              <a:rPr lang="en-US" sz="2400" kern="0" dirty="0" smtClean="0">
                <a:solidFill>
                  <a:srgbClr val="FFFFFF"/>
                </a:solidFill>
                <a:latin typeface="Helvetica Light"/>
                <a:cs typeface="Helvetica Light"/>
                <a:sym typeface="Helvetica Light"/>
              </a:rPr>
              <a:t>Extracting information from images that is difficult or tedious for humans to do. </a:t>
            </a:r>
          </a:p>
          <a:p>
            <a:pPr algn="ctr" defTabSz="308074" fontAlgn="auto" hangingPunct="0">
              <a:spcBef>
                <a:spcPts val="300"/>
              </a:spcBef>
              <a:spcAft>
                <a:spcPts val="0"/>
              </a:spcAft>
              <a:buSzPct val="75000"/>
              <a:defRPr>
                <a:solidFill>
                  <a:srgbClr val="FFFFFF"/>
                </a:solidFill>
              </a:defRPr>
            </a:pPr>
            <a:endParaRPr lang="en-US" sz="2400" kern="0" dirty="0" smtClean="0">
              <a:solidFill>
                <a:srgbClr val="FFFFFF"/>
              </a:solidFill>
              <a:latin typeface="Helvetica Light"/>
              <a:cs typeface="Helvetica Light"/>
              <a:sym typeface="Helvetica Light"/>
            </a:endParaRPr>
          </a:p>
        </p:txBody>
      </p:sp>
      <p:sp>
        <p:nvSpPr>
          <p:cNvPr id="8" name="Shape 233"/>
          <p:cNvSpPr/>
          <p:nvPr/>
        </p:nvSpPr>
        <p:spPr>
          <a:xfrm>
            <a:off x="6081525" y="2429383"/>
            <a:ext cx="2596265" cy="692497"/>
          </a:xfrm>
          <a:prstGeom prst="rect">
            <a:avLst/>
          </a:prstGeom>
          <a:ln w="3175">
            <a:miter lim="400000"/>
          </a:ln>
          <a:extLst>
            <a:ext uri="{C572A759-6A51-4108-AA02-DFA0A04FC94B}">
              <ma14:wrappingTextBoxFlag xmlns:ma14="http://schemas.microsoft.com/office/mac/drawingml/2011/main" val="1"/>
            </a:ext>
          </a:extLst>
        </p:spPr>
        <p:txBody>
          <a:bodyPr tIns="34290" bIns="34290">
            <a:spAutoFit/>
          </a:bodyPr>
          <a:lstStyle>
            <a:lvl1pPr defTabSz="914400">
              <a:defRPr sz="3600">
                <a:solidFill>
                  <a:srgbClr val="FFFFFF"/>
                </a:solidFill>
              </a:defRPr>
            </a:lvl1pPr>
          </a:lstStyle>
          <a:p>
            <a:pPr algn="ctr" fontAlgn="auto" hangingPunct="0">
              <a:spcBef>
                <a:spcPts val="0"/>
              </a:spcBef>
              <a:spcAft>
                <a:spcPts val="0"/>
              </a:spcAft>
            </a:pPr>
            <a:r>
              <a:rPr lang="en-US" sz="1350" kern="0" dirty="0" smtClean="0">
                <a:latin typeface="Helvetica Light"/>
                <a:cs typeface="Helvetica Light"/>
                <a:sym typeface="Helvetica Light"/>
              </a:rPr>
              <a:t>Nuclear segmentation and wireframe modeling of C. </a:t>
            </a:r>
            <a:r>
              <a:rPr lang="en-US" sz="1350" kern="0" dirty="0" err="1" smtClean="0">
                <a:latin typeface="Helvetica Light"/>
                <a:cs typeface="Helvetica Light"/>
                <a:sym typeface="Helvetica Light"/>
              </a:rPr>
              <a:t>Elegans</a:t>
            </a:r>
            <a:r>
              <a:rPr lang="en-US" sz="1350" kern="0" dirty="0" smtClean="0">
                <a:latin typeface="Helvetica Light"/>
                <a:cs typeface="Helvetica Light"/>
                <a:sym typeface="Helvetica Light"/>
              </a:rPr>
              <a:t> (Hari Shroff) </a:t>
            </a:r>
            <a:endParaRPr sz="1350" kern="0" dirty="0">
              <a:latin typeface="Helvetica Light"/>
              <a:cs typeface="Helvetica Light"/>
              <a:sym typeface="Helvetica Light"/>
            </a:endParaRPr>
          </a:p>
        </p:txBody>
      </p:sp>
    </p:spTree>
    <p:extLst>
      <p:ext uri="{BB962C8B-B14F-4D97-AF65-F5344CB8AC3E}">
        <p14:creationId xmlns:p14="http://schemas.microsoft.com/office/powerpoint/2010/main" val="73167700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1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video>
              <p:cMediaNode vol="80000">
                <p:cTn id="15" repeatCount="indefinite" fill="hold" display="0">
                  <p:stCondLst>
                    <p:cond delay="indefinite"/>
                  </p:stCondLst>
                </p:cTn>
                <p:tgtEl>
                  <p:spTgt spid="6"/>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19100" y="527050"/>
            <a:ext cx="8229600" cy="1143000"/>
          </a:xfrm>
        </p:spPr>
        <p:txBody>
          <a:bodyPr/>
          <a:lstStyle/>
          <a:p>
            <a:r>
              <a:rPr lang="en-US" altLang="en-US" sz="3600" dirty="0" smtClean="0">
                <a:cs typeface="Times New Roman" panose="02020603050405020304" pitchFamily="18" charset="0"/>
              </a:rPr>
              <a:t>How to deal with these challenges?</a:t>
            </a:r>
            <a:endParaRPr lang="en-US" altLang="en-US" sz="3600" dirty="0" smtClean="0">
              <a:cs typeface="Times New Roman" panose="02020603050405020304" pitchFamily="18" charset="0"/>
            </a:endParaRPr>
          </a:p>
        </p:txBody>
      </p:sp>
      <p:sp>
        <p:nvSpPr>
          <p:cNvPr id="10" name="Content Placeholder 2"/>
          <p:cNvSpPr txBox="1">
            <a:spLocks/>
          </p:cNvSpPr>
          <p:nvPr/>
        </p:nvSpPr>
        <p:spPr bwMode="auto">
          <a:xfrm>
            <a:off x="419100" y="1670050"/>
            <a:ext cx="8000999" cy="9530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400" dirty="0" smtClean="0">
                <a:latin typeface="Arial" panose="020B0604020202020204" pitchFamily="34" charset="0"/>
                <a:cs typeface="Arial" panose="020B0604020202020204" pitchFamily="34" charset="0"/>
              </a:rPr>
              <a:t>Pseudoinverse: only divide by the OTF when it is not zero. Otherwise set to zero.</a:t>
            </a:r>
          </a:p>
          <a:p>
            <a:r>
              <a:rPr lang="en-US" altLang="en-US" sz="2400" dirty="0" smtClean="0">
                <a:latin typeface="Arial" panose="020B0604020202020204" pitchFamily="34" charset="0"/>
                <a:cs typeface="Arial" panose="020B0604020202020204" pitchFamily="34" charset="0"/>
              </a:rPr>
              <a:t>Tikhonov regularization: Add a constant to the denominator so you never divide by zero or by a small number.</a:t>
            </a:r>
          </a:p>
          <a:p>
            <a:r>
              <a:rPr lang="en-US" altLang="en-US" sz="2400" dirty="0" smtClean="0">
                <a:latin typeface="Arial" panose="020B0604020202020204" pitchFamily="34" charset="0"/>
                <a:cs typeface="Arial" panose="020B0604020202020204" pitchFamily="34" charset="0"/>
              </a:rPr>
              <a:t>Gradient-norm regularization: Further modification to the denominator.</a:t>
            </a:r>
          </a:p>
          <a:p>
            <a:r>
              <a:rPr lang="en-US" altLang="en-US" sz="2400" dirty="0" smtClean="0">
                <a:latin typeface="Arial" panose="020B0604020202020204" pitchFamily="34" charset="0"/>
                <a:cs typeface="Arial" panose="020B0604020202020204" pitchFamily="34" charset="0"/>
              </a:rPr>
              <a:t>All of these are implicitly imposing crude forms of prior information. </a:t>
            </a:r>
          </a:p>
          <a:p>
            <a:r>
              <a:rPr lang="en-US" altLang="en-US" sz="2400" dirty="0" smtClean="0">
                <a:latin typeface="Arial" panose="020B0604020202020204" pitchFamily="34" charset="0"/>
                <a:cs typeface="Arial" panose="020B0604020202020204" pitchFamily="34" charset="0"/>
              </a:rPr>
              <a:t>Iterative methods with sophisticated priors. </a:t>
            </a:r>
          </a:p>
          <a:p>
            <a:r>
              <a:rPr lang="en-US" altLang="en-US" sz="2400" dirty="0" smtClean="0">
                <a:latin typeface="Arial" panose="020B0604020202020204" pitchFamily="34" charset="0"/>
                <a:cs typeface="Arial" panose="020B0604020202020204" pitchFamily="34" charset="0"/>
              </a:rPr>
              <a:t>Deep learning with learned priors. </a:t>
            </a:r>
            <a:endParaRPr lang="en-US" altLang="en-US" sz="2400" dirty="0" smtClean="0">
              <a:latin typeface="Arial" panose="020B0604020202020204" pitchFamily="34" charset="0"/>
              <a:cs typeface="Arial" panose="020B0604020202020204" pitchFamily="34" charset="0"/>
            </a:endParaRPr>
          </a:p>
          <a:p>
            <a:endParaRPr lang="en-US" altLang="en-US" sz="2000" dirty="0" smtClean="0">
              <a:latin typeface="Arial" panose="020B0604020202020204" pitchFamily="34" charset="0"/>
              <a:cs typeface="Arial" panose="020B0604020202020204" pitchFamily="34" charset="0"/>
            </a:endParaRPr>
          </a:p>
          <a:p>
            <a:endParaRPr lang="en-US" altLang="en-US" sz="2000" dirty="0" smtClean="0">
              <a:latin typeface="Arial" panose="020B0604020202020204" pitchFamily="34" charset="0"/>
              <a:cs typeface="Arial" panose="020B0604020202020204" pitchFamily="34" charset="0"/>
            </a:endParaRPr>
          </a:p>
          <a:p>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63935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3400" y="455204"/>
            <a:ext cx="8038231" cy="5301261"/>
          </a:xfrm>
          <a:prstGeom prst="rect">
            <a:avLst/>
          </a:prstGeom>
        </p:spPr>
      </p:pic>
    </p:spTree>
    <p:extLst>
      <p:ext uri="{BB962C8B-B14F-4D97-AF65-F5344CB8AC3E}">
        <p14:creationId xmlns:p14="http://schemas.microsoft.com/office/powerpoint/2010/main" val="4100232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4400" y="228600"/>
            <a:ext cx="7239000" cy="4834098"/>
          </a:xfrm>
          <a:prstGeom prst="rect">
            <a:avLst/>
          </a:prstGeom>
        </p:spPr>
      </p:pic>
      <p:sp>
        <p:nvSpPr>
          <p:cNvPr id="3" name="Rectangle 2"/>
          <p:cNvSpPr/>
          <p:nvPr/>
        </p:nvSpPr>
        <p:spPr>
          <a:xfrm>
            <a:off x="1143000" y="5334000"/>
            <a:ext cx="6781800" cy="646331"/>
          </a:xfrm>
          <a:prstGeom prst="rect">
            <a:avLst/>
          </a:prstGeom>
        </p:spPr>
        <p:txBody>
          <a:bodyPr wrap="square">
            <a:spAutoFit/>
          </a:bodyPr>
          <a:lstStyle/>
          <a:p>
            <a:r>
              <a:rPr lang="en-US" altLang="en-US" dirty="0">
                <a:latin typeface="Arial" panose="020B0604020202020204" pitchFamily="34" charset="0"/>
                <a:cs typeface="Arial" panose="020B0604020202020204" pitchFamily="34" charset="0"/>
              </a:rPr>
              <a:t>Pseudoinverse: only divide by the OTF when it is not zero. Otherwise set to zero</a:t>
            </a:r>
            <a:r>
              <a:rPr lang="en-US" altLang="en-US" dirty="0" smtClean="0">
                <a:latin typeface="Arial" panose="020B0604020202020204" pitchFamily="34" charset="0"/>
                <a:cs typeface="Arial" panose="020B0604020202020204" pitchFamily="34" charset="0"/>
              </a:rPr>
              <a:t>. Works well for noiseless data. </a:t>
            </a:r>
            <a:endParaRPr lang="en-US"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27357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0600" y="228600"/>
            <a:ext cx="7236912" cy="4759411"/>
          </a:xfrm>
          <a:prstGeom prst="rect">
            <a:avLst/>
          </a:prstGeom>
        </p:spPr>
      </p:pic>
      <p:sp>
        <p:nvSpPr>
          <p:cNvPr id="3" name="Rectangle 2"/>
          <p:cNvSpPr/>
          <p:nvPr/>
        </p:nvSpPr>
        <p:spPr>
          <a:xfrm>
            <a:off x="1450474" y="5334000"/>
            <a:ext cx="6781800" cy="369332"/>
          </a:xfrm>
          <a:prstGeom prst="rect">
            <a:avLst/>
          </a:prstGeom>
        </p:spPr>
        <p:txBody>
          <a:bodyPr wrap="square">
            <a:spAutoFit/>
          </a:bodyPr>
          <a:lstStyle/>
          <a:p>
            <a:r>
              <a:rPr lang="en-US" altLang="en-US" smtClean="0">
                <a:latin typeface="Arial" panose="020B0604020202020204" pitchFamily="34" charset="0"/>
                <a:cs typeface="Arial" panose="020B0604020202020204" pitchFamily="34" charset="0"/>
              </a:rPr>
              <a:t>Pseudoinverse: FAILS </a:t>
            </a:r>
            <a:r>
              <a:rPr lang="en-US" altLang="en-US" dirty="0" smtClean="0">
                <a:latin typeface="Arial" panose="020B0604020202020204" pitchFamily="34" charset="0"/>
                <a:cs typeface="Arial" panose="020B0604020202020204" pitchFamily="34" charset="0"/>
              </a:rPr>
              <a:t>BADLY FOR NOISY DATA.</a:t>
            </a:r>
            <a:endParaRPr lang="en-US"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05511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9200" y="457200"/>
            <a:ext cx="6892578" cy="4665625"/>
          </a:xfrm>
          <a:prstGeom prst="rect">
            <a:avLst/>
          </a:prstGeom>
        </p:spPr>
      </p:pic>
      <p:sp>
        <p:nvSpPr>
          <p:cNvPr id="3" name="Rectangle 2"/>
          <p:cNvSpPr/>
          <p:nvPr/>
        </p:nvSpPr>
        <p:spPr>
          <a:xfrm>
            <a:off x="1219200" y="5334000"/>
            <a:ext cx="6629400" cy="646331"/>
          </a:xfrm>
          <a:prstGeom prst="rect">
            <a:avLst/>
          </a:prstGeom>
        </p:spPr>
        <p:txBody>
          <a:bodyPr wrap="square">
            <a:spAutoFit/>
          </a:bodyPr>
          <a:lstStyle/>
          <a:p>
            <a:r>
              <a:rPr lang="en-US" altLang="en-US">
                <a:latin typeface="Arial" panose="020B0604020202020204" pitchFamily="34" charset="0"/>
                <a:cs typeface="Arial" panose="020B0604020202020204" pitchFamily="34" charset="0"/>
              </a:rPr>
              <a:t>Tikhonov regularization: Add a constant to the denominator so you never divide by zero or by a small number.</a:t>
            </a:r>
            <a:endParaRPr lang="en-US"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451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2000" y="304800"/>
            <a:ext cx="7380400" cy="5081587"/>
          </a:xfrm>
          <a:prstGeom prst="rect">
            <a:avLst/>
          </a:prstGeom>
        </p:spPr>
      </p:pic>
      <p:sp>
        <p:nvSpPr>
          <p:cNvPr id="3" name="Rectangle 2"/>
          <p:cNvSpPr/>
          <p:nvPr/>
        </p:nvSpPr>
        <p:spPr>
          <a:xfrm>
            <a:off x="304800" y="5715000"/>
            <a:ext cx="8534400" cy="369332"/>
          </a:xfrm>
          <a:prstGeom prst="rect">
            <a:avLst/>
          </a:prstGeom>
        </p:spPr>
        <p:txBody>
          <a:bodyPr wrap="square">
            <a:spAutoFit/>
          </a:bodyPr>
          <a:lstStyle/>
          <a:p>
            <a:r>
              <a:rPr lang="en-US" altLang="en-US" dirty="0" smtClean="0">
                <a:latin typeface="Arial" panose="020B0604020202020204" pitchFamily="34" charset="0"/>
                <a:cs typeface="Arial" panose="020B0604020202020204" pitchFamily="34" charset="0"/>
              </a:rPr>
              <a:t>Tikhonov: Better behaved for noisy data. Can control regularization strength. </a:t>
            </a:r>
            <a:endParaRPr lang="en-US"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61394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4400" y="609600"/>
            <a:ext cx="7541101" cy="5018937"/>
          </a:xfrm>
          <a:prstGeom prst="rect">
            <a:avLst/>
          </a:prstGeom>
        </p:spPr>
      </p:pic>
      <p:sp>
        <p:nvSpPr>
          <p:cNvPr id="3" name="Rectangle 2"/>
          <p:cNvSpPr/>
          <p:nvPr/>
        </p:nvSpPr>
        <p:spPr>
          <a:xfrm>
            <a:off x="938212" y="5867400"/>
            <a:ext cx="8205788" cy="646331"/>
          </a:xfrm>
          <a:prstGeom prst="rect">
            <a:avLst/>
          </a:prstGeom>
        </p:spPr>
        <p:txBody>
          <a:bodyPr wrap="square">
            <a:spAutoFit/>
          </a:bodyPr>
          <a:lstStyle/>
          <a:p>
            <a:r>
              <a:rPr lang="en-US" altLang="en-US" dirty="0">
                <a:latin typeface="Arial" panose="020B0604020202020204" pitchFamily="34" charset="0"/>
                <a:cs typeface="Arial" panose="020B0604020202020204" pitchFamily="34" charset="0"/>
              </a:rPr>
              <a:t>Gradient-norm regularization: Further modification to the denominator</a:t>
            </a:r>
            <a:r>
              <a:rPr lang="en-US" altLang="en-US" dirty="0" smtClean="0">
                <a:latin typeface="Arial" panose="020B0604020202020204" pitchFamily="34" charset="0"/>
                <a:cs typeface="Arial" panose="020B0604020202020204" pitchFamily="34" charset="0"/>
              </a:rPr>
              <a:t>. (Further suppresses high frequencies.)</a:t>
            </a:r>
            <a:endParaRPr lang="en-US"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12406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3000" y="609600"/>
            <a:ext cx="7315200" cy="5033935"/>
          </a:xfrm>
          <a:prstGeom prst="rect">
            <a:avLst/>
          </a:prstGeom>
        </p:spPr>
      </p:pic>
      <p:sp>
        <p:nvSpPr>
          <p:cNvPr id="3" name="Rectangle 2"/>
          <p:cNvSpPr/>
          <p:nvPr/>
        </p:nvSpPr>
        <p:spPr>
          <a:xfrm>
            <a:off x="938212" y="5867400"/>
            <a:ext cx="8205788" cy="646331"/>
          </a:xfrm>
          <a:prstGeom prst="rect">
            <a:avLst/>
          </a:prstGeom>
        </p:spPr>
        <p:txBody>
          <a:bodyPr wrap="square">
            <a:spAutoFit/>
          </a:bodyPr>
          <a:lstStyle/>
          <a:p>
            <a:r>
              <a:rPr lang="en-US" altLang="en-US" dirty="0">
                <a:latin typeface="Arial" panose="020B0604020202020204" pitchFamily="34" charset="0"/>
                <a:cs typeface="Arial" panose="020B0604020202020204" pitchFamily="34" charset="0"/>
              </a:rPr>
              <a:t>Gradient-norm regularization: Further modification to the denominator</a:t>
            </a:r>
            <a:r>
              <a:rPr lang="en-US" altLang="en-US" dirty="0" smtClean="0">
                <a:latin typeface="Arial" panose="020B0604020202020204" pitchFamily="34" charset="0"/>
                <a:cs typeface="Arial" panose="020B0604020202020204" pitchFamily="34" charset="0"/>
              </a:rPr>
              <a:t>. (Further suppresses </a:t>
            </a:r>
            <a:r>
              <a:rPr lang="en-US" altLang="en-US" smtClean="0">
                <a:latin typeface="Arial" panose="020B0604020202020204" pitchFamily="34" charset="0"/>
                <a:cs typeface="Arial" panose="020B0604020202020204" pitchFamily="34" charset="0"/>
              </a:rPr>
              <a:t>high frequencies.)</a:t>
            </a:r>
            <a:endParaRPr lang="en-US"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63046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53585F"/>
        </a:solidFill>
        <a:effectLst/>
      </p:bgPr>
    </p:bg>
    <p:spTree>
      <p:nvGrpSpPr>
        <p:cNvPr id="1" name=""/>
        <p:cNvGrpSpPr/>
        <p:nvPr/>
      </p:nvGrpSpPr>
      <p:grpSpPr>
        <a:xfrm>
          <a:off x="0" y="0"/>
          <a:ext cx="0" cy="0"/>
          <a:chOff x="0" y="0"/>
          <a:chExt cx="0" cy="0"/>
        </a:xfrm>
      </p:grpSpPr>
      <p:grpSp>
        <p:nvGrpSpPr>
          <p:cNvPr id="319" name="Group 19"/>
          <p:cNvGrpSpPr/>
          <p:nvPr/>
        </p:nvGrpSpPr>
        <p:grpSpPr>
          <a:xfrm>
            <a:off x="1234258" y="2332459"/>
            <a:ext cx="2293119" cy="1306195"/>
            <a:chOff x="-1" y="0"/>
            <a:chExt cx="6114982" cy="3483185"/>
          </a:xfrm>
        </p:grpSpPr>
        <p:grpSp>
          <p:nvGrpSpPr>
            <p:cNvPr id="311" name="Rectangle 6"/>
            <p:cNvGrpSpPr/>
            <p:nvPr/>
          </p:nvGrpSpPr>
          <p:grpSpPr>
            <a:xfrm>
              <a:off x="-1" y="0"/>
              <a:ext cx="5825393" cy="3483185"/>
              <a:chOff x="-1" y="0"/>
              <a:chExt cx="5825392" cy="3483184"/>
            </a:xfrm>
          </p:grpSpPr>
          <p:sp>
            <p:nvSpPr>
              <p:cNvPr id="309" name="Rectangle"/>
              <p:cNvSpPr/>
              <p:nvPr/>
            </p:nvSpPr>
            <p:spPr>
              <a:xfrm>
                <a:off x="-1" y="0"/>
                <a:ext cx="5825392" cy="3483184"/>
              </a:xfrm>
              <a:prstGeom prst="rect">
                <a:avLst/>
              </a:prstGeom>
              <a:solidFill>
                <a:srgbClr val="FFFFFF"/>
              </a:solidFill>
              <a:ln w="12700" cap="flat">
                <a:solidFill>
                  <a:srgbClr val="000000"/>
                </a:solidFill>
                <a:prstDash val="solid"/>
                <a:miter lim="800000"/>
              </a:ln>
              <a:effectLst/>
            </p:spPr>
            <p:txBody>
              <a:bodyPr wrap="square" lIns="34290" tIns="34290" rIns="34290" bIns="34290" numCol="1" anchor="ctr">
                <a:noAutofit/>
              </a:bodyPr>
              <a:lstStyle/>
              <a:p>
                <a:pPr algn="ctr" defTabSz="685800" fontAlgn="auto" hangingPunct="0">
                  <a:spcBef>
                    <a:spcPts val="0"/>
                  </a:spcBef>
                  <a:spcAft>
                    <a:spcPts val="0"/>
                  </a:spcAft>
                  <a:defRPr sz="3600">
                    <a:solidFill>
                      <a:srgbClr val="FFFFFF"/>
                    </a:solidFill>
                    <a:latin typeface="Calibri"/>
                    <a:ea typeface="Calibri"/>
                    <a:cs typeface="Calibri"/>
                    <a:sym typeface="Calibri"/>
                  </a:defRPr>
                </a:pPr>
                <a:endParaRPr sz="1350" kern="0">
                  <a:solidFill>
                    <a:srgbClr val="FFFFFF"/>
                  </a:solidFill>
                  <a:latin typeface="Calibri"/>
                  <a:ea typeface="Calibri"/>
                  <a:cs typeface="Calibri"/>
                  <a:sym typeface="Calibri"/>
                </a:endParaRPr>
              </a:p>
            </p:txBody>
          </p:sp>
          <p:sp>
            <p:nvSpPr>
              <p:cNvPr id="310" name="A deterministic model mapping object to data"/>
              <p:cNvSpPr txBox="1"/>
              <p:nvPr/>
            </p:nvSpPr>
            <p:spPr>
              <a:xfrm>
                <a:off x="-1" y="541266"/>
                <a:ext cx="5825392" cy="2400654"/>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ctr">
                <a:spAutoFit/>
              </a:bodyPr>
              <a:lstStyle/>
              <a:p>
                <a:pPr algn="ctr" defTabSz="685800" fontAlgn="auto" hangingPunct="0">
                  <a:spcBef>
                    <a:spcPts val="0"/>
                  </a:spcBef>
                  <a:spcAft>
                    <a:spcPts val="0"/>
                  </a:spcAft>
                  <a:defRPr sz="3600">
                    <a:latin typeface="Calibri"/>
                    <a:ea typeface="Calibri"/>
                    <a:cs typeface="Calibri"/>
                    <a:sym typeface="Calibri"/>
                  </a:defRPr>
                </a:pPr>
                <a:r>
                  <a:rPr sz="1350" kern="0">
                    <a:solidFill>
                      <a:srgbClr val="000000"/>
                    </a:solidFill>
                    <a:latin typeface="Calibri"/>
                    <a:ea typeface="Calibri"/>
                    <a:cs typeface="Calibri"/>
                    <a:sym typeface="Calibri"/>
                  </a:rPr>
                  <a:t>A deterministic model mapping object to data</a:t>
                </a:r>
                <a:endParaRPr sz="1350" kern="0">
                  <a:solidFill>
                    <a:srgbClr val="FFFFFF"/>
                  </a:solidFill>
                  <a:latin typeface="Calibri"/>
                  <a:ea typeface="Calibri"/>
                  <a:cs typeface="Calibri"/>
                  <a:sym typeface="Calibri"/>
                </a:endParaRPr>
              </a:p>
              <a:p>
                <a:pPr algn="ctr" defTabSz="685800" fontAlgn="auto" hangingPunct="0">
                  <a:spcBef>
                    <a:spcPts val="0"/>
                  </a:spcBef>
                  <a:spcAft>
                    <a:spcPts val="0"/>
                  </a:spcAft>
                  <a:defRPr sz="3600">
                    <a:latin typeface="Calibri"/>
                    <a:ea typeface="Calibri"/>
                    <a:cs typeface="Calibri"/>
                    <a:sym typeface="Calibri"/>
                  </a:defRPr>
                </a:pPr>
                <a:endParaRPr sz="1350" kern="0">
                  <a:solidFill>
                    <a:srgbClr val="FFFFFF"/>
                  </a:solidFill>
                  <a:latin typeface="Calibri"/>
                  <a:ea typeface="Calibri"/>
                  <a:cs typeface="Calibri"/>
                  <a:sym typeface="Calibri"/>
                </a:endParaRPr>
              </a:p>
              <a:p>
                <a:pPr algn="ctr" defTabSz="685800" fontAlgn="auto" hangingPunct="0">
                  <a:spcBef>
                    <a:spcPts val="0"/>
                  </a:spcBef>
                  <a:spcAft>
                    <a:spcPts val="0"/>
                  </a:spcAft>
                  <a:defRPr sz="3600">
                    <a:latin typeface="Calibri"/>
                    <a:ea typeface="Calibri"/>
                    <a:cs typeface="Calibri"/>
                    <a:sym typeface="Calibri"/>
                  </a:defRPr>
                </a:pPr>
                <a:endParaRPr sz="1350" kern="0">
                  <a:solidFill>
                    <a:srgbClr val="FFFFFF"/>
                  </a:solidFill>
                  <a:latin typeface="Calibri"/>
                  <a:ea typeface="Calibri"/>
                  <a:cs typeface="Calibri"/>
                  <a:sym typeface="Calibri"/>
                </a:endParaRPr>
              </a:p>
            </p:txBody>
          </p:sp>
        </p:grpSp>
        <p:pic>
          <p:nvPicPr>
            <p:cNvPr id="312" name="Object 7" descr="Object 7"/>
            <p:cNvPicPr>
              <a:picLocks noChangeAspect="1"/>
            </p:cNvPicPr>
            <p:nvPr/>
          </p:nvPicPr>
          <p:blipFill>
            <a:blip r:embed="rId2">
              <a:extLst/>
            </a:blip>
            <a:stretch>
              <a:fillRect/>
            </a:stretch>
          </p:blipFill>
          <p:spPr>
            <a:xfrm>
              <a:off x="2112494" y="1743009"/>
              <a:ext cx="1581151" cy="692151"/>
            </a:xfrm>
            <a:prstGeom prst="rect">
              <a:avLst/>
            </a:prstGeom>
            <a:ln w="3175" cap="flat">
              <a:noFill/>
              <a:miter lim="400000"/>
            </a:ln>
            <a:effectLst/>
          </p:spPr>
        </p:pic>
        <p:sp>
          <p:nvSpPr>
            <p:cNvPr id="313" name="TextBox 2"/>
            <p:cNvSpPr txBox="1"/>
            <p:nvPr/>
          </p:nvSpPr>
          <p:spPr>
            <a:xfrm>
              <a:off x="-1" y="2744521"/>
              <a:ext cx="1505781" cy="738664"/>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t">
              <a:spAutoFit/>
            </a:bodyPr>
            <a:lstStyle>
              <a:lvl1pPr algn="l" defTabSz="1828800">
                <a:defRPr sz="3600">
                  <a:latin typeface="Calibri"/>
                  <a:ea typeface="Calibri"/>
                  <a:cs typeface="Calibri"/>
                  <a:sym typeface="Calibri"/>
                </a:defRPr>
              </a:lvl1pPr>
            </a:lstStyle>
            <a:p>
              <a:pPr fontAlgn="auto" hangingPunct="0">
                <a:spcBef>
                  <a:spcPts val="0"/>
                </a:spcBef>
                <a:spcAft>
                  <a:spcPts val="0"/>
                </a:spcAft>
              </a:pPr>
              <a:r>
                <a:rPr sz="1350" kern="0">
                  <a:solidFill>
                    <a:srgbClr val="000000"/>
                  </a:solidFill>
                </a:rPr>
                <a:t>Data</a:t>
              </a:r>
            </a:p>
          </p:txBody>
        </p:sp>
        <p:sp>
          <p:nvSpPr>
            <p:cNvPr id="314" name="TextBox 12"/>
            <p:cNvSpPr txBox="1"/>
            <p:nvPr/>
          </p:nvSpPr>
          <p:spPr>
            <a:xfrm>
              <a:off x="4258771" y="2709583"/>
              <a:ext cx="1856210" cy="738664"/>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t">
              <a:spAutoFit/>
            </a:bodyPr>
            <a:lstStyle>
              <a:lvl1pPr algn="l" defTabSz="1828800">
                <a:defRPr sz="3600">
                  <a:latin typeface="Calibri"/>
                  <a:ea typeface="Calibri"/>
                  <a:cs typeface="Calibri"/>
                  <a:sym typeface="Calibri"/>
                </a:defRPr>
              </a:lvl1pPr>
            </a:lstStyle>
            <a:p>
              <a:pPr fontAlgn="auto" hangingPunct="0">
                <a:spcBef>
                  <a:spcPts val="0"/>
                </a:spcBef>
                <a:spcAft>
                  <a:spcPts val="0"/>
                </a:spcAft>
              </a:pPr>
              <a:r>
                <a:rPr sz="1350" kern="0">
                  <a:solidFill>
                    <a:srgbClr val="000000"/>
                  </a:solidFill>
                </a:rPr>
                <a:t>Object</a:t>
              </a:r>
            </a:p>
          </p:txBody>
        </p:sp>
        <p:sp>
          <p:nvSpPr>
            <p:cNvPr id="315" name="TextBox 3"/>
            <p:cNvSpPr txBox="1"/>
            <p:nvPr/>
          </p:nvSpPr>
          <p:spPr>
            <a:xfrm>
              <a:off x="1931657" y="2707460"/>
              <a:ext cx="1787799" cy="738664"/>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t">
              <a:spAutoFit/>
            </a:bodyPr>
            <a:lstStyle>
              <a:lvl1pPr algn="l" defTabSz="1828800">
                <a:defRPr sz="3600">
                  <a:latin typeface="Calibri"/>
                  <a:ea typeface="Calibri"/>
                  <a:cs typeface="Calibri"/>
                  <a:sym typeface="Calibri"/>
                </a:defRPr>
              </a:lvl1pPr>
            </a:lstStyle>
            <a:p>
              <a:pPr fontAlgn="auto" hangingPunct="0">
                <a:spcBef>
                  <a:spcPts val="0"/>
                </a:spcBef>
                <a:spcAft>
                  <a:spcPts val="0"/>
                </a:spcAft>
              </a:pPr>
              <a:r>
                <a:rPr sz="1350" kern="0">
                  <a:solidFill>
                    <a:srgbClr val="000000"/>
                  </a:solidFill>
                </a:rPr>
                <a:t>System</a:t>
              </a:r>
            </a:p>
          </p:txBody>
        </p:sp>
        <p:sp>
          <p:nvSpPr>
            <p:cNvPr id="316" name="Straight Arrow Connector 5"/>
            <p:cNvSpPr/>
            <p:nvPr/>
          </p:nvSpPr>
          <p:spPr>
            <a:xfrm flipV="1">
              <a:off x="1095112" y="2235933"/>
              <a:ext cx="836547" cy="508589"/>
            </a:xfrm>
            <a:prstGeom prst="line">
              <a:avLst/>
            </a:prstGeom>
            <a:noFill/>
            <a:ln w="25400" cap="flat">
              <a:solidFill>
                <a:srgbClr val="4472C4"/>
              </a:solidFill>
              <a:prstDash val="solid"/>
              <a:miter lim="800000"/>
              <a:tailEnd type="triangle" w="med" len="med"/>
            </a:ln>
            <a:effectLst/>
          </p:spPr>
          <p:txBody>
            <a:bodyPr wrap="square" lIns="34290" tIns="34290" rIns="34290" bIns="34290" numCol="1" anchor="t">
              <a:noAutofit/>
            </a:bodyPr>
            <a:lstStyle/>
            <a:p>
              <a:pPr defTabSz="685800" fontAlgn="auto" hangingPunct="0">
                <a:spcBef>
                  <a:spcPts val="0"/>
                </a:spcBef>
                <a:spcAft>
                  <a:spcPts val="0"/>
                </a:spcAft>
                <a:defRPr sz="3600">
                  <a:latin typeface="Calibri"/>
                  <a:ea typeface="Calibri"/>
                  <a:cs typeface="Calibri"/>
                  <a:sym typeface="Calibri"/>
                </a:defRPr>
              </a:pPr>
              <a:endParaRPr sz="1350" kern="0">
                <a:solidFill>
                  <a:srgbClr val="000000"/>
                </a:solidFill>
                <a:latin typeface="Calibri"/>
                <a:ea typeface="Calibri"/>
                <a:cs typeface="Calibri"/>
                <a:sym typeface="Calibri"/>
              </a:endParaRPr>
            </a:p>
          </p:txBody>
        </p:sp>
        <p:sp>
          <p:nvSpPr>
            <p:cNvPr id="317" name="Straight Arrow Connector 13"/>
            <p:cNvSpPr/>
            <p:nvPr/>
          </p:nvSpPr>
          <p:spPr>
            <a:xfrm flipH="1" flipV="1">
              <a:off x="3589536" y="2284523"/>
              <a:ext cx="989245" cy="508591"/>
            </a:xfrm>
            <a:prstGeom prst="line">
              <a:avLst/>
            </a:prstGeom>
            <a:noFill/>
            <a:ln w="25400" cap="flat">
              <a:solidFill>
                <a:srgbClr val="4472C4"/>
              </a:solidFill>
              <a:prstDash val="solid"/>
              <a:miter lim="800000"/>
              <a:tailEnd type="triangle" w="med" len="med"/>
            </a:ln>
            <a:effectLst/>
          </p:spPr>
          <p:txBody>
            <a:bodyPr wrap="square" lIns="34290" tIns="34290" rIns="34290" bIns="34290" numCol="1" anchor="t">
              <a:noAutofit/>
            </a:bodyPr>
            <a:lstStyle/>
            <a:p>
              <a:pPr defTabSz="685800" fontAlgn="auto" hangingPunct="0">
                <a:spcBef>
                  <a:spcPts val="0"/>
                </a:spcBef>
                <a:spcAft>
                  <a:spcPts val="0"/>
                </a:spcAft>
                <a:defRPr sz="3600">
                  <a:latin typeface="Calibri"/>
                  <a:ea typeface="Calibri"/>
                  <a:cs typeface="Calibri"/>
                  <a:sym typeface="Calibri"/>
                </a:defRPr>
              </a:pPr>
              <a:endParaRPr sz="1350" kern="0">
                <a:solidFill>
                  <a:srgbClr val="000000"/>
                </a:solidFill>
                <a:latin typeface="Calibri"/>
                <a:ea typeface="Calibri"/>
                <a:cs typeface="Calibri"/>
                <a:sym typeface="Calibri"/>
              </a:endParaRPr>
            </a:p>
          </p:txBody>
        </p:sp>
        <p:sp>
          <p:nvSpPr>
            <p:cNvPr id="318" name="Straight Arrow Connector 15"/>
            <p:cNvSpPr/>
            <p:nvPr/>
          </p:nvSpPr>
          <p:spPr>
            <a:xfrm flipV="1">
              <a:off x="2844250" y="2384347"/>
              <a:ext cx="273781" cy="551265"/>
            </a:xfrm>
            <a:prstGeom prst="line">
              <a:avLst/>
            </a:prstGeom>
            <a:noFill/>
            <a:ln w="25400" cap="flat">
              <a:solidFill>
                <a:srgbClr val="4472C4"/>
              </a:solidFill>
              <a:prstDash val="solid"/>
              <a:miter lim="800000"/>
              <a:tailEnd type="triangle" w="med" len="med"/>
            </a:ln>
            <a:effectLst/>
          </p:spPr>
          <p:txBody>
            <a:bodyPr wrap="square" lIns="34290" tIns="34290" rIns="34290" bIns="34290" numCol="1" anchor="t">
              <a:noAutofit/>
            </a:bodyPr>
            <a:lstStyle/>
            <a:p>
              <a:pPr defTabSz="685800" fontAlgn="auto" hangingPunct="0">
                <a:spcBef>
                  <a:spcPts val="0"/>
                </a:spcBef>
                <a:spcAft>
                  <a:spcPts val="0"/>
                </a:spcAft>
                <a:defRPr sz="3600">
                  <a:latin typeface="Calibri"/>
                  <a:ea typeface="Calibri"/>
                  <a:cs typeface="Calibri"/>
                  <a:sym typeface="Calibri"/>
                </a:defRPr>
              </a:pPr>
              <a:endParaRPr sz="1350" kern="0">
                <a:solidFill>
                  <a:srgbClr val="000000"/>
                </a:solidFill>
                <a:latin typeface="Calibri"/>
                <a:ea typeface="Calibri"/>
                <a:cs typeface="Calibri"/>
                <a:sym typeface="Calibri"/>
              </a:endParaRPr>
            </a:p>
          </p:txBody>
        </p:sp>
      </p:grpSp>
      <p:grpSp>
        <p:nvGrpSpPr>
          <p:cNvPr id="324" name="Group 20"/>
          <p:cNvGrpSpPr/>
          <p:nvPr/>
        </p:nvGrpSpPr>
        <p:grpSpPr>
          <a:xfrm>
            <a:off x="1234260" y="3809552"/>
            <a:ext cx="2184522" cy="632912"/>
            <a:chOff x="0" y="85759"/>
            <a:chExt cx="5825392" cy="1687762"/>
          </a:xfrm>
        </p:grpSpPr>
        <p:grpSp>
          <p:nvGrpSpPr>
            <p:cNvPr id="322" name="Rectangle 21"/>
            <p:cNvGrpSpPr/>
            <p:nvPr/>
          </p:nvGrpSpPr>
          <p:grpSpPr>
            <a:xfrm>
              <a:off x="0" y="85759"/>
              <a:ext cx="5825392" cy="1687762"/>
              <a:chOff x="0" y="85760"/>
              <a:chExt cx="5825391" cy="1687760"/>
            </a:xfrm>
          </p:grpSpPr>
          <p:sp>
            <p:nvSpPr>
              <p:cNvPr id="320" name="Rectangle"/>
              <p:cNvSpPr/>
              <p:nvPr/>
            </p:nvSpPr>
            <p:spPr>
              <a:xfrm>
                <a:off x="0" y="85760"/>
                <a:ext cx="5825391" cy="1687760"/>
              </a:xfrm>
              <a:prstGeom prst="rect">
                <a:avLst/>
              </a:prstGeom>
              <a:solidFill>
                <a:srgbClr val="FFFFFF"/>
              </a:solidFill>
              <a:ln w="12700" cap="flat">
                <a:solidFill>
                  <a:srgbClr val="000000"/>
                </a:solidFill>
                <a:prstDash val="solid"/>
                <a:miter lim="800000"/>
              </a:ln>
              <a:effectLst/>
            </p:spPr>
            <p:txBody>
              <a:bodyPr wrap="square" lIns="34290" tIns="34290" rIns="34290" bIns="34290" numCol="1" anchor="ctr">
                <a:noAutofit/>
              </a:bodyPr>
              <a:lstStyle/>
              <a:p>
                <a:pPr algn="ctr" defTabSz="685800" fontAlgn="auto" hangingPunct="0">
                  <a:spcBef>
                    <a:spcPts val="0"/>
                  </a:spcBef>
                  <a:spcAft>
                    <a:spcPts val="0"/>
                  </a:spcAft>
                  <a:defRPr sz="3600">
                    <a:solidFill>
                      <a:srgbClr val="FFFFFF"/>
                    </a:solidFill>
                    <a:latin typeface="Calibri"/>
                    <a:ea typeface="Calibri"/>
                    <a:cs typeface="Calibri"/>
                    <a:sym typeface="Calibri"/>
                  </a:defRPr>
                </a:pPr>
                <a:endParaRPr sz="1350" kern="0">
                  <a:solidFill>
                    <a:srgbClr val="FFFFFF"/>
                  </a:solidFill>
                  <a:latin typeface="Calibri"/>
                  <a:ea typeface="Calibri"/>
                  <a:cs typeface="Calibri"/>
                  <a:sym typeface="Calibri"/>
                </a:endParaRPr>
              </a:p>
            </p:txBody>
          </p:sp>
          <p:sp>
            <p:nvSpPr>
              <p:cNvPr id="321" name="A noise model for the data"/>
              <p:cNvSpPr txBox="1"/>
              <p:nvPr/>
            </p:nvSpPr>
            <p:spPr>
              <a:xfrm>
                <a:off x="0" y="283311"/>
                <a:ext cx="5825391" cy="1292657"/>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ctr">
                <a:spAutoFit/>
              </a:bodyPr>
              <a:lstStyle/>
              <a:p>
                <a:pPr algn="ctr" defTabSz="685800" fontAlgn="auto" hangingPunct="0">
                  <a:spcBef>
                    <a:spcPts val="0"/>
                  </a:spcBef>
                  <a:spcAft>
                    <a:spcPts val="0"/>
                  </a:spcAft>
                  <a:defRPr sz="3600">
                    <a:latin typeface="Calibri"/>
                    <a:ea typeface="Calibri"/>
                    <a:cs typeface="Calibri"/>
                    <a:sym typeface="Calibri"/>
                  </a:defRPr>
                </a:pPr>
                <a:r>
                  <a:rPr sz="1350" kern="0">
                    <a:solidFill>
                      <a:srgbClr val="000000"/>
                    </a:solidFill>
                    <a:latin typeface="Calibri"/>
                    <a:ea typeface="Calibri"/>
                    <a:cs typeface="Calibri"/>
                    <a:sym typeface="Calibri"/>
                  </a:rPr>
                  <a:t>A noise model for the data</a:t>
                </a:r>
              </a:p>
              <a:p>
                <a:pPr algn="ctr" defTabSz="685800" fontAlgn="auto" hangingPunct="0">
                  <a:spcBef>
                    <a:spcPts val="0"/>
                  </a:spcBef>
                  <a:spcAft>
                    <a:spcPts val="0"/>
                  </a:spcAft>
                  <a:defRPr sz="3600">
                    <a:latin typeface="Calibri"/>
                    <a:ea typeface="Calibri"/>
                    <a:cs typeface="Calibri"/>
                    <a:sym typeface="Calibri"/>
                  </a:defRPr>
                </a:pPr>
                <a:endParaRPr sz="1350" kern="0">
                  <a:solidFill>
                    <a:srgbClr val="000000"/>
                  </a:solidFill>
                  <a:latin typeface="Calibri"/>
                  <a:ea typeface="Calibri"/>
                  <a:cs typeface="Calibri"/>
                  <a:sym typeface="Calibri"/>
                </a:endParaRPr>
              </a:p>
            </p:txBody>
          </p:sp>
        </p:grpSp>
        <p:pic>
          <p:nvPicPr>
            <p:cNvPr id="323" name="Object 22" descr="Object 22"/>
            <p:cNvPicPr>
              <a:picLocks noChangeAspect="1"/>
            </p:cNvPicPr>
            <p:nvPr/>
          </p:nvPicPr>
          <p:blipFill>
            <a:blip r:embed="rId3">
              <a:extLst/>
            </a:blip>
            <a:stretch>
              <a:fillRect/>
            </a:stretch>
          </p:blipFill>
          <p:spPr>
            <a:xfrm>
              <a:off x="1274294" y="918804"/>
              <a:ext cx="3257551" cy="695327"/>
            </a:xfrm>
            <a:prstGeom prst="rect">
              <a:avLst/>
            </a:prstGeom>
            <a:ln w="3175" cap="flat">
              <a:noFill/>
              <a:miter lim="400000"/>
            </a:ln>
            <a:effectLst/>
          </p:spPr>
        </p:pic>
      </p:grpSp>
      <p:grpSp>
        <p:nvGrpSpPr>
          <p:cNvPr id="329" name="Group 9"/>
          <p:cNvGrpSpPr/>
          <p:nvPr/>
        </p:nvGrpSpPr>
        <p:grpSpPr>
          <a:xfrm>
            <a:off x="1234260" y="4530677"/>
            <a:ext cx="2184522" cy="1315745"/>
            <a:chOff x="0" y="309857"/>
            <a:chExt cx="5825392" cy="3508651"/>
          </a:xfrm>
        </p:grpSpPr>
        <p:grpSp>
          <p:nvGrpSpPr>
            <p:cNvPr id="327" name="Rectangle 30"/>
            <p:cNvGrpSpPr/>
            <p:nvPr/>
          </p:nvGrpSpPr>
          <p:grpSpPr>
            <a:xfrm>
              <a:off x="0" y="309857"/>
              <a:ext cx="5825392" cy="3508651"/>
              <a:chOff x="0" y="309857"/>
              <a:chExt cx="5825391" cy="3508649"/>
            </a:xfrm>
          </p:grpSpPr>
          <p:sp>
            <p:nvSpPr>
              <p:cNvPr id="325" name="Rectangle"/>
              <p:cNvSpPr/>
              <p:nvPr/>
            </p:nvSpPr>
            <p:spPr>
              <a:xfrm>
                <a:off x="0" y="487713"/>
                <a:ext cx="5825391" cy="3152937"/>
              </a:xfrm>
              <a:prstGeom prst="rect">
                <a:avLst/>
              </a:prstGeom>
              <a:solidFill>
                <a:srgbClr val="FFFFFF"/>
              </a:solidFill>
              <a:ln w="12700" cap="flat">
                <a:solidFill>
                  <a:srgbClr val="000000"/>
                </a:solidFill>
                <a:prstDash val="solid"/>
                <a:miter lim="800000"/>
              </a:ln>
              <a:effectLst/>
            </p:spPr>
            <p:txBody>
              <a:bodyPr wrap="square" lIns="34290" tIns="34290" rIns="34290" bIns="34290" numCol="1" anchor="ctr">
                <a:noAutofit/>
              </a:bodyPr>
              <a:lstStyle/>
              <a:p>
                <a:pPr algn="ctr" defTabSz="685800" fontAlgn="auto" hangingPunct="0">
                  <a:spcBef>
                    <a:spcPts val="0"/>
                  </a:spcBef>
                  <a:spcAft>
                    <a:spcPts val="0"/>
                  </a:spcAft>
                  <a:defRPr sz="3600">
                    <a:latin typeface="Calibri"/>
                    <a:ea typeface="Calibri"/>
                    <a:cs typeface="Calibri"/>
                    <a:sym typeface="Calibri"/>
                  </a:defRPr>
                </a:pPr>
                <a:endParaRPr sz="1350" kern="0">
                  <a:solidFill>
                    <a:srgbClr val="000000"/>
                  </a:solidFill>
                  <a:latin typeface="Calibri"/>
                  <a:ea typeface="Calibri"/>
                  <a:cs typeface="Calibri"/>
                  <a:sym typeface="Calibri"/>
                </a:endParaRPr>
              </a:p>
            </p:txBody>
          </p:sp>
          <p:sp>
            <p:nvSpPr>
              <p:cNvPr id="326" name="Prior assumptions about object:…"/>
              <p:cNvSpPr txBox="1"/>
              <p:nvPr/>
            </p:nvSpPr>
            <p:spPr>
              <a:xfrm>
                <a:off x="0" y="309857"/>
                <a:ext cx="5825391" cy="3508649"/>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ctr">
                <a:spAutoFit/>
              </a:bodyPr>
              <a:lstStyle/>
              <a:p>
                <a:pPr algn="ctr" defTabSz="685800" fontAlgn="auto" hangingPunct="0">
                  <a:spcBef>
                    <a:spcPts val="0"/>
                  </a:spcBef>
                  <a:spcAft>
                    <a:spcPts val="0"/>
                  </a:spcAft>
                  <a:defRPr sz="3600">
                    <a:latin typeface="Calibri"/>
                    <a:ea typeface="Calibri"/>
                    <a:cs typeface="Calibri"/>
                    <a:sym typeface="Calibri"/>
                  </a:defRPr>
                </a:pPr>
                <a:endParaRPr sz="1350" kern="0">
                  <a:solidFill>
                    <a:srgbClr val="000000"/>
                  </a:solidFill>
                  <a:latin typeface="Calibri"/>
                  <a:ea typeface="Calibri"/>
                  <a:cs typeface="Calibri"/>
                  <a:sym typeface="Calibri"/>
                </a:endParaRPr>
              </a:p>
              <a:p>
                <a:pPr algn="ctr" defTabSz="685800" fontAlgn="auto" hangingPunct="0">
                  <a:spcBef>
                    <a:spcPts val="0"/>
                  </a:spcBef>
                  <a:spcAft>
                    <a:spcPts val="0"/>
                  </a:spcAft>
                  <a:defRPr sz="3600">
                    <a:latin typeface="Calibri"/>
                    <a:ea typeface="Calibri"/>
                    <a:cs typeface="Calibri"/>
                    <a:sym typeface="Calibri"/>
                  </a:defRPr>
                </a:pPr>
                <a:r>
                  <a:rPr sz="1350" kern="0">
                    <a:solidFill>
                      <a:srgbClr val="000000"/>
                    </a:solidFill>
                    <a:latin typeface="Calibri"/>
                    <a:ea typeface="Calibri"/>
                    <a:cs typeface="Calibri"/>
                    <a:sym typeface="Calibri"/>
                  </a:rPr>
                  <a:t>Prior assumptions about object:</a:t>
                </a:r>
                <a:endParaRPr sz="1350" kern="0">
                  <a:solidFill>
                    <a:srgbClr val="FFFFFF"/>
                  </a:solidFill>
                  <a:latin typeface="Calibri"/>
                  <a:ea typeface="Calibri"/>
                  <a:cs typeface="Calibri"/>
                  <a:sym typeface="Calibri"/>
                </a:endParaRPr>
              </a:p>
              <a:p>
                <a:pPr algn="ctr" defTabSz="685800" fontAlgn="auto" hangingPunct="0">
                  <a:spcBef>
                    <a:spcPts val="0"/>
                  </a:spcBef>
                  <a:spcAft>
                    <a:spcPts val="0"/>
                  </a:spcAft>
                  <a:defRPr sz="3600">
                    <a:latin typeface="Calibri"/>
                    <a:ea typeface="Calibri"/>
                    <a:cs typeface="Calibri"/>
                    <a:sym typeface="Calibri"/>
                  </a:defRPr>
                </a:pPr>
                <a:endParaRPr sz="1350" kern="0">
                  <a:solidFill>
                    <a:srgbClr val="FFFFFF"/>
                  </a:solidFill>
                  <a:latin typeface="Calibri"/>
                  <a:ea typeface="Calibri"/>
                  <a:cs typeface="Calibri"/>
                  <a:sym typeface="Calibri"/>
                </a:endParaRPr>
              </a:p>
              <a:p>
                <a:pPr algn="ctr" defTabSz="685800" fontAlgn="auto" hangingPunct="0">
                  <a:spcBef>
                    <a:spcPts val="0"/>
                  </a:spcBef>
                  <a:spcAft>
                    <a:spcPts val="0"/>
                  </a:spcAft>
                  <a:defRPr sz="3600">
                    <a:latin typeface="Calibri"/>
                    <a:ea typeface="Calibri"/>
                    <a:cs typeface="Calibri"/>
                    <a:sym typeface="Calibri"/>
                  </a:defRPr>
                </a:pPr>
                <a:endParaRPr sz="1350" kern="0">
                  <a:solidFill>
                    <a:srgbClr val="FFFFFF"/>
                  </a:solidFill>
                  <a:latin typeface="Calibri"/>
                  <a:ea typeface="Calibri"/>
                  <a:cs typeface="Calibri"/>
                  <a:sym typeface="Calibri"/>
                </a:endParaRPr>
              </a:p>
              <a:p>
                <a:pPr algn="ctr" defTabSz="685800" fontAlgn="auto" hangingPunct="0">
                  <a:spcBef>
                    <a:spcPts val="0"/>
                  </a:spcBef>
                  <a:spcAft>
                    <a:spcPts val="0"/>
                  </a:spcAft>
                  <a:defRPr sz="3600" b="1">
                    <a:latin typeface="Times"/>
                    <a:ea typeface="Times"/>
                    <a:cs typeface="Times"/>
                    <a:sym typeface="Times"/>
                  </a:defRPr>
                </a:pPr>
                <a:r>
                  <a:rPr sz="1350" b="1" kern="0">
                    <a:solidFill>
                      <a:srgbClr val="000000"/>
                    </a:solidFill>
                    <a:latin typeface="Times"/>
                    <a:ea typeface="Times"/>
                    <a:cs typeface="Times"/>
                    <a:sym typeface="Times"/>
                  </a:rPr>
                  <a:t>f </a:t>
                </a:r>
                <a:r>
                  <a:rPr sz="1350" kern="0">
                    <a:solidFill>
                      <a:srgbClr val="000000"/>
                    </a:solidFill>
                    <a:latin typeface="Calibri"/>
                    <a:ea typeface="Calibri"/>
                    <a:cs typeface="Calibri"/>
                    <a:sym typeface="Calibri"/>
                  </a:rPr>
                  <a:t>has small roughness R(</a:t>
                </a:r>
                <a:r>
                  <a:rPr sz="1350" b="1" kern="0">
                    <a:solidFill>
                      <a:srgbClr val="000000"/>
                    </a:solidFill>
                    <a:latin typeface="Times"/>
                    <a:ea typeface="Times"/>
                    <a:cs typeface="Times"/>
                    <a:sym typeface="Times"/>
                  </a:rPr>
                  <a:t>f</a:t>
                </a:r>
                <a:r>
                  <a:rPr sz="1350" kern="0">
                    <a:solidFill>
                      <a:srgbClr val="000000"/>
                    </a:solidFill>
                    <a:latin typeface="Calibri"/>
                    <a:ea typeface="Calibri"/>
                    <a:cs typeface="Calibri"/>
                    <a:sym typeface="Calibri"/>
                  </a:rPr>
                  <a:t>)</a:t>
                </a:r>
                <a:endParaRPr sz="1350" b="1" kern="0">
                  <a:solidFill>
                    <a:srgbClr val="FFFFFF"/>
                  </a:solidFill>
                  <a:latin typeface="Times"/>
                  <a:ea typeface="Times"/>
                  <a:cs typeface="Times"/>
                  <a:sym typeface="Times"/>
                </a:endParaRPr>
              </a:p>
            </p:txBody>
          </p:sp>
        </p:grpSp>
        <p:pic>
          <p:nvPicPr>
            <p:cNvPr id="328" name="Object 35" descr="Object 35"/>
            <p:cNvPicPr>
              <a:picLocks noChangeAspect="1"/>
            </p:cNvPicPr>
            <p:nvPr/>
          </p:nvPicPr>
          <p:blipFill>
            <a:blip r:embed="rId4">
              <a:extLst/>
            </a:blip>
            <a:stretch>
              <a:fillRect/>
            </a:stretch>
          </p:blipFill>
          <p:spPr>
            <a:xfrm>
              <a:off x="2255370" y="1909129"/>
              <a:ext cx="1177925" cy="631825"/>
            </a:xfrm>
            <a:prstGeom prst="rect">
              <a:avLst/>
            </a:prstGeom>
            <a:ln w="3175" cap="flat">
              <a:noFill/>
              <a:miter lim="400000"/>
            </a:ln>
            <a:effectLst/>
          </p:spPr>
        </p:pic>
      </p:grpSp>
      <p:grpSp>
        <p:nvGrpSpPr>
          <p:cNvPr id="338" name="Group 4"/>
          <p:cNvGrpSpPr/>
          <p:nvPr/>
        </p:nvGrpSpPr>
        <p:grpSpPr>
          <a:xfrm>
            <a:off x="3470113" y="2916352"/>
            <a:ext cx="2064747" cy="2332900"/>
            <a:chOff x="-1" y="0"/>
            <a:chExt cx="5505990" cy="6221064"/>
          </a:xfrm>
        </p:grpSpPr>
        <p:sp>
          <p:nvSpPr>
            <p:cNvPr id="330" name="Straight Arrow Connector 37"/>
            <p:cNvSpPr/>
            <p:nvPr/>
          </p:nvSpPr>
          <p:spPr>
            <a:xfrm>
              <a:off x="15211" y="0"/>
              <a:ext cx="1536204" cy="1378562"/>
            </a:xfrm>
            <a:prstGeom prst="line">
              <a:avLst/>
            </a:prstGeom>
            <a:noFill/>
            <a:ln w="25400" cap="flat">
              <a:solidFill>
                <a:srgbClr val="000000"/>
              </a:solidFill>
              <a:prstDash val="solid"/>
              <a:miter lim="800000"/>
              <a:tailEnd type="triangle" w="med" len="med"/>
            </a:ln>
            <a:effectLst/>
          </p:spPr>
          <p:txBody>
            <a:bodyPr wrap="square" lIns="34290" tIns="34290" rIns="34290" bIns="34290" numCol="1" anchor="t">
              <a:noAutofit/>
            </a:bodyPr>
            <a:lstStyle/>
            <a:p>
              <a:pPr defTabSz="685800" fontAlgn="auto" hangingPunct="0">
                <a:spcBef>
                  <a:spcPts val="0"/>
                </a:spcBef>
                <a:spcAft>
                  <a:spcPts val="0"/>
                </a:spcAft>
                <a:defRPr sz="3600">
                  <a:latin typeface="Calibri"/>
                  <a:ea typeface="Calibri"/>
                  <a:cs typeface="Calibri"/>
                  <a:sym typeface="Calibri"/>
                </a:defRPr>
              </a:pPr>
              <a:endParaRPr sz="1350" kern="0">
                <a:solidFill>
                  <a:srgbClr val="000000"/>
                </a:solidFill>
                <a:latin typeface="Calibri"/>
                <a:ea typeface="Calibri"/>
                <a:cs typeface="Calibri"/>
                <a:sym typeface="Calibri"/>
              </a:endParaRPr>
            </a:p>
          </p:txBody>
        </p:sp>
        <p:sp>
          <p:nvSpPr>
            <p:cNvPr id="331" name="Straight Arrow Connector 38"/>
            <p:cNvSpPr/>
            <p:nvPr/>
          </p:nvSpPr>
          <p:spPr>
            <a:xfrm flipV="1">
              <a:off x="15212" y="5201965"/>
              <a:ext cx="1308054" cy="1019099"/>
            </a:xfrm>
            <a:prstGeom prst="line">
              <a:avLst/>
            </a:prstGeom>
            <a:noFill/>
            <a:ln w="25400" cap="flat">
              <a:solidFill>
                <a:srgbClr val="000000"/>
              </a:solidFill>
              <a:prstDash val="solid"/>
              <a:miter lim="800000"/>
              <a:tailEnd type="triangle" w="med" len="med"/>
            </a:ln>
            <a:effectLst/>
          </p:spPr>
          <p:txBody>
            <a:bodyPr wrap="square" lIns="34290" tIns="34290" rIns="34290" bIns="34290" numCol="1" anchor="t">
              <a:noAutofit/>
            </a:bodyPr>
            <a:lstStyle/>
            <a:p>
              <a:pPr defTabSz="685800" fontAlgn="auto" hangingPunct="0">
                <a:spcBef>
                  <a:spcPts val="0"/>
                </a:spcBef>
                <a:spcAft>
                  <a:spcPts val="0"/>
                </a:spcAft>
                <a:defRPr sz="3600">
                  <a:latin typeface="Calibri"/>
                  <a:ea typeface="Calibri"/>
                  <a:cs typeface="Calibri"/>
                  <a:sym typeface="Calibri"/>
                </a:defRPr>
              </a:pPr>
              <a:endParaRPr sz="1350" kern="0">
                <a:solidFill>
                  <a:srgbClr val="000000"/>
                </a:solidFill>
                <a:latin typeface="Calibri"/>
                <a:ea typeface="Calibri"/>
                <a:cs typeface="Calibri"/>
                <a:sym typeface="Calibri"/>
              </a:endParaRPr>
            </a:p>
          </p:txBody>
        </p:sp>
        <p:grpSp>
          <p:nvGrpSpPr>
            <p:cNvPr id="336" name="Group 40"/>
            <p:cNvGrpSpPr/>
            <p:nvPr/>
          </p:nvGrpSpPr>
          <p:grpSpPr>
            <a:xfrm>
              <a:off x="713356" y="1517790"/>
              <a:ext cx="4792633" cy="3483192"/>
              <a:chOff x="0" y="26246"/>
              <a:chExt cx="4792631" cy="3483190"/>
            </a:xfrm>
          </p:grpSpPr>
          <p:grpSp>
            <p:nvGrpSpPr>
              <p:cNvPr id="334" name="Rectangle 41"/>
              <p:cNvGrpSpPr/>
              <p:nvPr/>
            </p:nvGrpSpPr>
            <p:grpSpPr>
              <a:xfrm>
                <a:off x="0" y="26246"/>
                <a:ext cx="4792631" cy="3483190"/>
                <a:chOff x="0" y="26246"/>
                <a:chExt cx="4792630" cy="3483188"/>
              </a:xfrm>
            </p:grpSpPr>
            <p:sp>
              <p:nvSpPr>
                <p:cNvPr id="332" name="Rectangle"/>
                <p:cNvSpPr/>
                <p:nvPr/>
              </p:nvSpPr>
              <p:spPr>
                <a:xfrm>
                  <a:off x="0" y="26246"/>
                  <a:ext cx="4792630" cy="3483188"/>
                </a:xfrm>
                <a:prstGeom prst="rect">
                  <a:avLst/>
                </a:prstGeom>
                <a:solidFill>
                  <a:srgbClr val="FFFFFF"/>
                </a:solidFill>
                <a:ln w="12700" cap="flat">
                  <a:solidFill>
                    <a:srgbClr val="000000"/>
                  </a:solidFill>
                  <a:prstDash val="solid"/>
                  <a:miter lim="800000"/>
                </a:ln>
                <a:effectLst/>
              </p:spPr>
              <p:txBody>
                <a:bodyPr wrap="square" lIns="34290" tIns="34290" rIns="34290" bIns="34290" numCol="1" anchor="ctr">
                  <a:noAutofit/>
                </a:bodyPr>
                <a:lstStyle/>
                <a:p>
                  <a:pPr algn="ctr" defTabSz="685800" fontAlgn="auto" hangingPunct="0">
                    <a:spcBef>
                      <a:spcPts val="0"/>
                    </a:spcBef>
                    <a:spcAft>
                      <a:spcPts val="0"/>
                    </a:spcAft>
                    <a:defRPr sz="3600">
                      <a:solidFill>
                        <a:srgbClr val="FFFFFF"/>
                      </a:solidFill>
                      <a:latin typeface="Calibri"/>
                      <a:ea typeface="Calibri"/>
                      <a:cs typeface="Calibri"/>
                      <a:sym typeface="Calibri"/>
                    </a:defRPr>
                  </a:pPr>
                  <a:endParaRPr sz="1350" kern="0">
                    <a:solidFill>
                      <a:srgbClr val="FFFFFF"/>
                    </a:solidFill>
                    <a:latin typeface="Calibri"/>
                    <a:ea typeface="Calibri"/>
                    <a:cs typeface="Calibri"/>
                    <a:sym typeface="Calibri"/>
                  </a:endParaRPr>
                </a:p>
              </p:txBody>
            </p:sp>
            <p:sp>
              <p:nvSpPr>
                <p:cNvPr id="333" name="Objective function:…"/>
                <p:cNvSpPr txBox="1"/>
                <p:nvPr/>
              </p:nvSpPr>
              <p:spPr>
                <a:xfrm>
                  <a:off x="0" y="290517"/>
                  <a:ext cx="4792630" cy="295465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ctr">
                  <a:spAutoFit/>
                </a:bodyPr>
                <a:lstStyle/>
                <a:p>
                  <a:pPr algn="ctr" defTabSz="685800" fontAlgn="auto" hangingPunct="0">
                    <a:spcBef>
                      <a:spcPts val="0"/>
                    </a:spcBef>
                    <a:spcAft>
                      <a:spcPts val="0"/>
                    </a:spcAft>
                    <a:defRPr sz="3600">
                      <a:latin typeface="Calibri"/>
                      <a:ea typeface="Calibri"/>
                      <a:cs typeface="Calibri"/>
                      <a:sym typeface="Calibri"/>
                    </a:defRPr>
                  </a:pPr>
                  <a:r>
                    <a:rPr sz="1350" kern="0">
                      <a:solidFill>
                        <a:srgbClr val="000000"/>
                      </a:solidFill>
                      <a:latin typeface="Calibri"/>
                      <a:ea typeface="Calibri"/>
                      <a:cs typeface="Calibri"/>
                      <a:sym typeface="Calibri"/>
                    </a:rPr>
                    <a:t>Objective function:</a:t>
                  </a:r>
                  <a:endParaRPr sz="1350" kern="0">
                    <a:solidFill>
                      <a:srgbClr val="FFFFFF"/>
                    </a:solidFill>
                    <a:latin typeface="Calibri"/>
                    <a:ea typeface="Calibri"/>
                    <a:cs typeface="Calibri"/>
                    <a:sym typeface="Calibri"/>
                  </a:endParaRPr>
                </a:p>
                <a:p>
                  <a:pPr algn="ctr" defTabSz="685800" fontAlgn="auto" hangingPunct="0">
                    <a:spcBef>
                      <a:spcPts val="0"/>
                    </a:spcBef>
                    <a:spcAft>
                      <a:spcPts val="0"/>
                    </a:spcAft>
                    <a:defRPr sz="3600">
                      <a:latin typeface="Calibri"/>
                      <a:ea typeface="Calibri"/>
                      <a:cs typeface="Calibri"/>
                      <a:sym typeface="Calibri"/>
                    </a:defRPr>
                  </a:pPr>
                  <a:endParaRPr sz="1350" kern="0">
                    <a:solidFill>
                      <a:srgbClr val="FFFFFF"/>
                    </a:solidFill>
                    <a:latin typeface="Calibri"/>
                    <a:ea typeface="Calibri"/>
                    <a:cs typeface="Calibri"/>
                    <a:sym typeface="Calibri"/>
                  </a:endParaRPr>
                </a:p>
                <a:p>
                  <a:pPr algn="ctr" defTabSz="685800" fontAlgn="auto" hangingPunct="0">
                    <a:spcBef>
                      <a:spcPts val="0"/>
                    </a:spcBef>
                    <a:spcAft>
                      <a:spcPts val="0"/>
                    </a:spcAft>
                    <a:defRPr sz="3600">
                      <a:latin typeface="Calibri"/>
                      <a:ea typeface="Calibri"/>
                      <a:cs typeface="Calibri"/>
                      <a:sym typeface="Calibri"/>
                    </a:defRPr>
                  </a:pPr>
                  <a:r>
                    <a:rPr sz="1350" kern="0">
                      <a:solidFill>
                        <a:srgbClr val="000000"/>
                      </a:solidFill>
                      <a:latin typeface="Calibri"/>
                      <a:ea typeface="Calibri"/>
                      <a:cs typeface="Calibri"/>
                      <a:sym typeface="Calibri"/>
                    </a:rPr>
                    <a:t>Find </a:t>
                  </a:r>
                  <a:r>
                    <a:rPr sz="1350" b="1" kern="0">
                      <a:solidFill>
                        <a:srgbClr val="000000"/>
                      </a:solidFill>
                      <a:latin typeface="Calibri"/>
                      <a:ea typeface="Calibri"/>
                      <a:cs typeface="Calibri"/>
                      <a:sym typeface="Calibri"/>
                    </a:rPr>
                    <a:t>f</a:t>
                  </a:r>
                  <a:r>
                    <a:rPr sz="1350" kern="0">
                      <a:solidFill>
                        <a:srgbClr val="000000"/>
                      </a:solidFill>
                      <a:latin typeface="Calibri"/>
                      <a:ea typeface="Calibri"/>
                      <a:cs typeface="Calibri"/>
                      <a:sym typeface="Calibri"/>
                    </a:rPr>
                    <a:t> &gt; 0 maximizing</a:t>
                  </a:r>
                  <a:endParaRPr sz="1350" kern="0">
                    <a:solidFill>
                      <a:srgbClr val="FFFFFF"/>
                    </a:solidFill>
                    <a:latin typeface="Calibri"/>
                    <a:ea typeface="Calibri"/>
                    <a:cs typeface="Calibri"/>
                    <a:sym typeface="Calibri"/>
                  </a:endParaRPr>
                </a:p>
                <a:p>
                  <a:pPr algn="ctr" defTabSz="685800" fontAlgn="auto" hangingPunct="0">
                    <a:spcBef>
                      <a:spcPts val="0"/>
                    </a:spcBef>
                    <a:spcAft>
                      <a:spcPts val="0"/>
                    </a:spcAft>
                    <a:defRPr sz="3600">
                      <a:latin typeface="Calibri"/>
                      <a:ea typeface="Calibri"/>
                      <a:cs typeface="Calibri"/>
                      <a:sym typeface="Calibri"/>
                    </a:defRPr>
                  </a:pPr>
                  <a:endParaRPr sz="1350" kern="0">
                    <a:solidFill>
                      <a:srgbClr val="FFFFFF"/>
                    </a:solidFill>
                    <a:latin typeface="Calibri"/>
                    <a:ea typeface="Calibri"/>
                    <a:cs typeface="Calibri"/>
                    <a:sym typeface="Calibri"/>
                  </a:endParaRPr>
                </a:p>
                <a:p>
                  <a:pPr algn="ctr" defTabSz="685800" fontAlgn="auto" hangingPunct="0">
                    <a:spcBef>
                      <a:spcPts val="0"/>
                    </a:spcBef>
                    <a:spcAft>
                      <a:spcPts val="0"/>
                    </a:spcAft>
                    <a:defRPr sz="3600">
                      <a:latin typeface="Calibri"/>
                      <a:ea typeface="Calibri"/>
                      <a:cs typeface="Calibri"/>
                      <a:sym typeface="Calibri"/>
                    </a:defRPr>
                  </a:pPr>
                  <a:endParaRPr sz="1350" kern="0">
                    <a:solidFill>
                      <a:srgbClr val="FFFFFF"/>
                    </a:solidFill>
                    <a:latin typeface="Calibri"/>
                    <a:ea typeface="Calibri"/>
                    <a:cs typeface="Calibri"/>
                    <a:sym typeface="Calibri"/>
                  </a:endParaRPr>
                </a:p>
              </p:txBody>
            </p:sp>
          </p:grpSp>
          <p:pic>
            <p:nvPicPr>
              <p:cNvPr id="335" name="Object 42" descr="Object 42"/>
              <p:cNvPicPr>
                <a:picLocks noChangeAspect="1"/>
              </p:cNvPicPr>
              <p:nvPr/>
            </p:nvPicPr>
            <p:blipFill>
              <a:blip r:embed="rId5">
                <a:extLst/>
              </a:blip>
              <a:stretch>
                <a:fillRect/>
              </a:stretch>
            </p:blipFill>
            <p:spPr>
              <a:xfrm>
                <a:off x="745459" y="2294865"/>
                <a:ext cx="2854327" cy="695327"/>
              </a:xfrm>
              <a:prstGeom prst="rect">
                <a:avLst/>
              </a:prstGeom>
              <a:ln w="3175" cap="flat">
                <a:noFill/>
                <a:miter lim="400000"/>
              </a:ln>
              <a:effectLst/>
            </p:spPr>
          </p:pic>
        </p:grpSp>
        <p:sp>
          <p:nvSpPr>
            <p:cNvPr id="337" name="Straight Arrow Connector 51"/>
            <p:cNvSpPr/>
            <p:nvPr/>
          </p:nvSpPr>
          <p:spPr>
            <a:xfrm flipV="1">
              <a:off x="-1" y="3020372"/>
              <a:ext cx="698145" cy="60845"/>
            </a:xfrm>
            <a:prstGeom prst="line">
              <a:avLst/>
            </a:prstGeom>
            <a:noFill/>
            <a:ln w="25400" cap="flat">
              <a:solidFill>
                <a:srgbClr val="000000"/>
              </a:solidFill>
              <a:prstDash val="solid"/>
              <a:miter lim="800000"/>
              <a:tailEnd type="triangle" w="med" len="med"/>
            </a:ln>
            <a:effectLst/>
          </p:spPr>
          <p:txBody>
            <a:bodyPr wrap="square" lIns="34290" tIns="34290" rIns="34290" bIns="34290" numCol="1" anchor="t">
              <a:noAutofit/>
            </a:bodyPr>
            <a:lstStyle/>
            <a:p>
              <a:pPr defTabSz="685800" fontAlgn="auto" hangingPunct="0">
                <a:spcBef>
                  <a:spcPts val="0"/>
                </a:spcBef>
                <a:spcAft>
                  <a:spcPts val="0"/>
                </a:spcAft>
                <a:defRPr sz="3600">
                  <a:latin typeface="Calibri"/>
                  <a:ea typeface="Calibri"/>
                  <a:cs typeface="Calibri"/>
                  <a:sym typeface="Calibri"/>
                </a:defRPr>
              </a:pPr>
              <a:endParaRPr sz="1350" kern="0">
                <a:solidFill>
                  <a:srgbClr val="000000"/>
                </a:solidFill>
                <a:latin typeface="Calibri"/>
                <a:ea typeface="Calibri"/>
                <a:cs typeface="Calibri"/>
                <a:sym typeface="Calibri"/>
              </a:endParaRPr>
            </a:p>
          </p:txBody>
        </p:sp>
      </p:grpSp>
      <p:grpSp>
        <p:nvGrpSpPr>
          <p:cNvPr id="343" name="Group 8"/>
          <p:cNvGrpSpPr/>
          <p:nvPr/>
        </p:nvGrpSpPr>
        <p:grpSpPr>
          <a:xfrm>
            <a:off x="5592119" y="3485525"/>
            <a:ext cx="2104672" cy="1306196"/>
            <a:chOff x="-1" y="43189"/>
            <a:chExt cx="5612457" cy="3483187"/>
          </a:xfrm>
        </p:grpSpPr>
        <p:sp>
          <p:nvSpPr>
            <p:cNvPr id="339" name="Straight Arrow Connector 53"/>
            <p:cNvSpPr/>
            <p:nvPr/>
          </p:nvSpPr>
          <p:spPr>
            <a:xfrm flipV="1">
              <a:off x="-1" y="1738187"/>
              <a:ext cx="698146" cy="60843"/>
            </a:xfrm>
            <a:prstGeom prst="line">
              <a:avLst/>
            </a:prstGeom>
            <a:noFill/>
            <a:ln w="25400" cap="flat">
              <a:solidFill>
                <a:srgbClr val="000000"/>
              </a:solidFill>
              <a:prstDash val="solid"/>
              <a:miter lim="800000"/>
              <a:tailEnd type="triangle" w="med" len="med"/>
            </a:ln>
            <a:effectLst/>
          </p:spPr>
          <p:txBody>
            <a:bodyPr wrap="square" lIns="34290" tIns="34290" rIns="34290" bIns="34290" numCol="1" anchor="t">
              <a:noAutofit/>
            </a:bodyPr>
            <a:lstStyle/>
            <a:p>
              <a:pPr defTabSz="685800" fontAlgn="auto" hangingPunct="0">
                <a:spcBef>
                  <a:spcPts val="0"/>
                </a:spcBef>
                <a:spcAft>
                  <a:spcPts val="0"/>
                </a:spcAft>
                <a:defRPr sz="3600">
                  <a:latin typeface="Calibri"/>
                  <a:ea typeface="Calibri"/>
                  <a:cs typeface="Calibri"/>
                  <a:sym typeface="Calibri"/>
                </a:defRPr>
              </a:pPr>
              <a:endParaRPr sz="1350" kern="0">
                <a:solidFill>
                  <a:srgbClr val="000000"/>
                </a:solidFill>
                <a:latin typeface="Calibri"/>
                <a:ea typeface="Calibri"/>
                <a:cs typeface="Calibri"/>
                <a:sym typeface="Calibri"/>
              </a:endParaRPr>
            </a:p>
          </p:txBody>
        </p:sp>
        <p:grpSp>
          <p:nvGrpSpPr>
            <p:cNvPr id="342" name="Rectangle 55"/>
            <p:cNvGrpSpPr/>
            <p:nvPr/>
          </p:nvGrpSpPr>
          <p:grpSpPr>
            <a:xfrm>
              <a:off x="819824" y="43189"/>
              <a:ext cx="4792632" cy="3483187"/>
              <a:chOff x="0" y="43189"/>
              <a:chExt cx="4792630" cy="3483185"/>
            </a:xfrm>
          </p:grpSpPr>
          <p:sp>
            <p:nvSpPr>
              <p:cNvPr id="340" name="Rectangle"/>
              <p:cNvSpPr/>
              <p:nvPr/>
            </p:nvSpPr>
            <p:spPr>
              <a:xfrm>
                <a:off x="0" y="43189"/>
                <a:ext cx="4792630" cy="3483185"/>
              </a:xfrm>
              <a:prstGeom prst="rect">
                <a:avLst/>
              </a:prstGeom>
              <a:solidFill>
                <a:srgbClr val="FFFFFF"/>
              </a:solidFill>
              <a:ln w="12700" cap="flat">
                <a:solidFill>
                  <a:srgbClr val="000000"/>
                </a:solidFill>
                <a:prstDash val="solid"/>
                <a:miter lim="800000"/>
              </a:ln>
              <a:effectLst/>
            </p:spPr>
            <p:txBody>
              <a:bodyPr wrap="square" lIns="34290" tIns="34290" rIns="34290" bIns="34290" numCol="1" anchor="ctr">
                <a:noAutofit/>
              </a:bodyPr>
              <a:lstStyle/>
              <a:p>
                <a:pPr algn="ctr" defTabSz="685800" fontAlgn="auto" hangingPunct="0">
                  <a:spcBef>
                    <a:spcPts val="0"/>
                  </a:spcBef>
                  <a:spcAft>
                    <a:spcPts val="0"/>
                  </a:spcAft>
                  <a:defRPr sz="3600">
                    <a:solidFill>
                      <a:srgbClr val="FFFFFF"/>
                    </a:solidFill>
                    <a:latin typeface="Calibri"/>
                    <a:ea typeface="Calibri"/>
                    <a:cs typeface="Calibri"/>
                    <a:sym typeface="Calibri"/>
                  </a:defRPr>
                </a:pPr>
                <a:endParaRPr sz="1350" kern="0">
                  <a:solidFill>
                    <a:srgbClr val="FFFFFF"/>
                  </a:solidFill>
                  <a:latin typeface="Calibri"/>
                  <a:ea typeface="Calibri"/>
                  <a:cs typeface="Calibri"/>
                  <a:sym typeface="Calibri"/>
                </a:endParaRPr>
              </a:p>
            </p:txBody>
          </p:sp>
          <p:sp>
            <p:nvSpPr>
              <p:cNvPr id="341" name="Algorithm to find maximum of objective function…"/>
              <p:cNvSpPr txBox="1"/>
              <p:nvPr/>
            </p:nvSpPr>
            <p:spPr>
              <a:xfrm>
                <a:off x="0" y="307455"/>
                <a:ext cx="4792630" cy="2954652"/>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ctr">
                <a:spAutoFit/>
              </a:bodyPr>
              <a:lstStyle/>
              <a:p>
                <a:pPr algn="ctr" defTabSz="685800" fontAlgn="auto" hangingPunct="0">
                  <a:spcBef>
                    <a:spcPts val="0"/>
                  </a:spcBef>
                  <a:spcAft>
                    <a:spcPts val="0"/>
                  </a:spcAft>
                  <a:defRPr sz="3600">
                    <a:latin typeface="Calibri"/>
                    <a:ea typeface="Calibri"/>
                    <a:cs typeface="Calibri"/>
                    <a:sym typeface="Calibri"/>
                  </a:defRPr>
                </a:pPr>
                <a:r>
                  <a:rPr sz="1350" kern="0">
                    <a:solidFill>
                      <a:srgbClr val="000000"/>
                    </a:solidFill>
                    <a:latin typeface="Calibri"/>
                    <a:ea typeface="Calibri"/>
                    <a:cs typeface="Calibri"/>
                    <a:sym typeface="Calibri"/>
                  </a:rPr>
                  <a:t>Algorithm to find maximum of objective function</a:t>
                </a:r>
                <a:endParaRPr sz="1350" kern="0">
                  <a:solidFill>
                    <a:srgbClr val="FFFFFF"/>
                  </a:solidFill>
                  <a:latin typeface="Calibri"/>
                  <a:ea typeface="Calibri"/>
                  <a:cs typeface="Calibri"/>
                  <a:sym typeface="Calibri"/>
                </a:endParaRPr>
              </a:p>
              <a:p>
                <a:pPr algn="ctr" defTabSz="685800" fontAlgn="auto" hangingPunct="0">
                  <a:spcBef>
                    <a:spcPts val="0"/>
                  </a:spcBef>
                  <a:spcAft>
                    <a:spcPts val="0"/>
                  </a:spcAft>
                  <a:defRPr sz="3600">
                    <a:latin typeface="Calibri"/>
                    <a:ea typeface="Calibri"/>
                    <a:cs typeface="Calibri"/>
                    <a:sym typeface="Calibri"/>
                  </a:defRPr>
                </a:pPr>
                <a:endParaRPr sz="1350" kern="0">
                  <a:solidFill>
                    <a:srgbClr val="FFFFFF"/>
                  </a:solidFill>
                  <a:latin typeface="Calibri"/>
                  <a:ea typeface="Calibri"/>
                  <a:cs typeface="Calibri"/>
                  <a:sym typeface="Calibri"/>
                </a:endParaRPr>
              </a:p>
              <a:p>
                <a:pPr algn="ctr" defTabSz="685800" fontAlgn="auto" hangingPunct="0">
                  <a:spcBef>
                    <a:spcPts val="0"/>
                  </a:spcBef>
                  <a:spcAft>
                    <a:spcPts val="0"/>
                  </a:spcAft>
                  <a:defRPr sz="3600" b="1">
                    <a:latin typeface="Times"/>
                    <a:ea typeface="Times"/>
                    <a:cs typeface="Times"/>
                    <a:sym typeface="Times"/>
                  </a:defRPr>
                </a:pPr>
                <a:r>
                  <a:rPr sz="1350" b="1" kern="0">
                    <a:solidFill>
                      <a:srgbClr val="000000"/>
                    </a:solidFill>
                    <a:latin typeface="Times"/>
                    <a:ea typeface="Times"/>
                    <a:cs typeface="Times"/>
                    <a:sym typeface="Times"/>
                  </a:rPr>
                  <a:t>f</a:t>
                </a:r>
                <a:r>
                  <a:rPr sz="1350" kern="0" baseline="31000">
                    <a:solidFill>
                      <a:srgbClr val="000000"/>
                    </a:solidFill>
                    <a:latin typeface="Calibri"/>
                    <a:ea typeface="Calibri"/>
                    <a:cs typeface="Calibri"/>
                    <a:sym typeface="Calibri"/>
                  </a:rPr>
                  <a:t>(new) </a:t>
                </a:r>
                <a:r>
                  <a:rPr sz="1350" kern="0">
                    <a:solidFill>
                      <a:srgbClr val="000000"/>
                    </a:solidFill>
                    <a:latin typeface="Calibri"/>
                    <a:ea typeface="Calibri"/>
                    <a:cs typeface="Calibri"/>
                    <a:sym typeface="Calibri"/>
                  </a:rPr>
                  <a:t>=</a:t>
                </a:r>
                <a:r>
                  <a:rPr sz="1350" b="1" kern="0">
                    <a:solidFill>
                      <a:srgbClr val="000000"/>
                    </a:solidFill>
                    <a:latin typeface="Times"/>
                    <a:ea typeface="Times"/>
                    <a:cs typeface="Times"/>
                    <a:sym typeface="Times"/>
                  </a:rPr>
                  <a:t>f </a:t>
                </a:r>
                <a:r>
                  <a:rPr sz="1350" kern="0" baseline="31000">
                    <a:solidFill>
                      <a:srgbClr val="000000"/>
                    </a:solidFill>
                    <a:latin typeface="Calibri"/>
                    <a:ea typeface="Calibri"/>
                    <a:cs typeface="Calibri"/>
                    <a:sym typeface="Calibri"/>
                  </a:rPr>
                  <a:t>(old) </a:t>
                </a:r>
                <a:r>
                  <a:rPr sz="1350" kern="0">
                    <a:solidFill>
                      <a:srgbClr val="000000"/>
                    </a:solidFill>
                    <a:latin typeface="Calibri"/>
                    <a:ea typeface="Calibri"/>
                    <a:cs typeface="Calibri"/>
                    <a:sym typeface="Calibri"/>
                  </a:rPr>
                  <a:t>+U(</a:t>
                </a:r>
                <a:r>
                  <a:rPr sz="1350" b="1" kern="0">
                    <a:solidFill>
                      <a:srgbClr val="000000"/>
                    </a:solidFill>
                    <a:latin typeface="Times"/>
                    <a:ea typeface="Times"/>
                    <a:cs typeface="Times"/>
                    <a:sym typeface="Times"/>
                  </a:rPr>
                  <a:t>f</a:t>
                </a:r>
                <a:r>
                  <a:rPr sz="1350" kern="0" baseline="31000">
                    <a:solidFill>
                      <a:srgbClr val="000000"/>
                    </a:solidFill>
                    <a:latin typeface="Calibri"/>
                    <a:ea typeface="Calibri"/>
                    <a:cs typeface="Calibri"/>
                    <a:sym typeface="Calibri"/>
                  </a:rPr>
                  <a:t>(old)</a:t>
                </a:r>
                <a:r>
                  <a:rPr sz="1350" kern="0">
                    <a:solidFill>
                      <a:srgbClr val="000000"/>
                    </a:solidFill>
                    <a:latin typeface="Calibri"/>
                    <a:ea typeface="Calibri"/>
                    <a:cs typeface="Calibri"/>
                    <a:sym typeface="Calibri"/>
                  </a:rPr>
                  <a:t>) </a:t>
                </a:r>
                <a:endParaRPr sz="1350" b="1" kern="0">
                  <a:solidFill>
                    <a:srgbClr val="FFFFFF"/>
                  </a:solidFill>
                  <a:latin typeface="Times"/>
                  <a:ea typeface="Times"/>
                  <a:cs typeface="Times"/>
                  <a:sym typeface="Times"/>
                </a:endParaRPr>
              </a:p>
            </p:txBody>
          </p:sp>
        </p:grpSp>
      </p:grpSp>
      <p:sp>
        <p:nvSpPr>
          <p:cNvPr id="344" name="Iterative solutions to inverse problems"/>
          <p:cNvSpPr txBox="1"/>
          <p:nvPr/>
        </p:nvSpPr>
        <p:spPr>
          <a:xfrm>
            <a:off x="-11138" y="1175439"/>
            <a:ext cx="9311973" cy="541560"/>
          </a:xfrm>
          <a:prstGeom prst="rect">
            <a:avLst/>
          </a:prstGeom>
          <a:ln w="3175">
            <a:miter lim="400000"/>
          </a:ln>
          <a:extLst>
            <a:ext uri="{C572A759-6A51-4108-AA02-DFA0A04FC94B}">
              <ma14:wrappingTextBoxFlag xmlns:ma14="http://schemas.microsoft.com/office/mac/drawingml/2011/main" val="1"/>
            </a:ext>
          </a:extLst>
        </p:spPr>
        <p:txBody>
          <a:bodyPr lIns="23813" tIns="23813" rIns="23813" bIns="23813" anchor="ctr">
            <a:spAutoFit/>
          </a:bodyPr>
          <a:lstStyle>
            <a:lvl1pPr defTabSz="1828800">
              <a:lnSpc>
                <a:spcPct val="90000"/>
              </a:lnSpc>
              <a:defRPr sz="9500">
                <a:solidFill>
                  <a:srgbClr val="FFFFFF"/>
                </a:solidFill>
              </a:defRPr>
            </a:lvl1pPr>
          </a:lstStyle>
          <a:p>
            <a:pPr algn="ctr" fontAlgn="auto" hangingPunct="0">
              <a:spcBef>
                <a:spcPts val="0"/>
              </a:spcBef>
              <a:spcAft>
                <a:spcPts val="0"/>
              </a:spcAft>
            </a:pPr>
            <a:r>
              <a:rPr sz="3563" kern="0">
                <a:latin typeface="Helvetica Light"/>
                <a:cs typeface="Helvetica Light"/>
                <a:sym typeface="Helvetica Light"/>
              </a:rPr>
              <a:t>Iterative solutions to inverse problems</a:t>
            </a:r>
          </a:p>
        </p:txBody>
      </p:sp>
    </p:spTree>
    <p:extLst>
      <p:ext uri="{BB962C8B-B14F-4D97-AF65-F5344CB8AC3E}">
        <p14:creationId xmlns:p14="http://schemas.microsoft.com/office/powerpoint/2010/main" val="190243086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animBg="1" advAuto="0"/>
      <p:bldP spid="324" grpId="0" animBg="1" advAuto="0"/>
      <p:bldP spid="329" grpId="0" animBg="1" advAuto="0"/>
      <p:bldP spid="338" grpId="0" animBg="1" advAuto="0"/>
      <p:bldP spid="343"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53585F"/>
        </a:solidFill>
        <a:effectLst/>
      </p:bgPr>
    </p:bg>
    <p:spTree>
      <p:nvGrpSpPr>
        <p:cNvPr id="1" name=""/>
        <p:cNvGrpSpPr/>
        <p:nvPr/>
      </p:nvGrpSpPr>
      <p:grpSpPr>
        <a:xfrm>
          <a:off x="0" y="0"/>
          <a:ext cx="0" cy="0"/>
          <a:chOff x="0" y="0"/>
          <a:chExt cx="0" cy="0"/>
        </a:xfrm>
      </p:grpSpPr>
      <p:sp>
        <p:nvSpPr>
          <p:cNvPr id="346" name="Content Placeholder 2"/>
          <p:cNvSpPr txBox="1">
            <a:spLocks noGrp="1"/>
          </p:cNvSpPr>
          <p:nvPr>
            <p:ph type="body" idx="4294967295"/>
          </p:nvPr>
        </p:nvSpPr>
        <p:spPr>
          <a:xfrm>
            <a:off x="748174" y="2231231"/>
            <a:ext cx="7781217" cy="3248755"/>
          </a:xfrm>
          <a:prstGeom prst="rect">
            <a:avLst/>
          </a:prstGeom>
        </p:spPr>
        <p:txBody>
          <a:bodyPr>
            <a:normAutofit fontScale="47500" lnSpcReduction="20000"/>
          </a:bodyPr>
          <a:lstStyle/>
          <a:p>
            <a:pPr>
              <a:defRPr sz="4800">
                <a:solidFill>
                  <a:srgbClr val="FFFFFF"/>
                </a:solidFill>
                <a:latin typeface="+mn-lt"/>
                <a:ea typeface="+mn-ea"/>
                <a:cs typeface="+mn-cs"/>
                <a:sym typeface="Helvetica Light"/>
              </a:defRPr>
            </a:pPr>
            <a:r>
              <a:rPr dirty="0"/>
              <a:t>Our goal is to reconstruct an image that is a map of some object property (like fluorophore concentration).</a:t>
            </a:r>
          </a:p>
          <a:p>
            <a:pPr>
              <a:defRPr sz="4800">
                <a:solidFill>
                  <a:srgbClr val="FFFFFF"/>
                </a:solidFill>
                <a:latin typeface="+mn-lt"/>
                <a:ea typeface="+mn-ea"/>
                <a:cs typeface="+mn-cs"/>
                <a:sym typeface="Helvetica Light"/>
              </a:defRPr>
            </a:pPr>
            <a:r>
              <a:rPr dirty="0"/>
              <a:t>That reconstructed  image  should agree---in a statistical sense---with the measured data when we act on it with a mathematical model of the imaging system.</a:t>
            </a:r>
          </a:p>
          <a:p>
            <a:pPr>
              <a:defRPr sz="4800">
                <a:solidFill>
                  <a:srgbClr val="FFFFFF"/>
                </a:solidFill>
                <a:latin typeface="+mn-lt"/>
                <a:ea typeface="+mn-ea"/>
                <a:cs typeface="+mn-cs"/>
                <a:sym typeface="Helvetica Light"/>
              </a:defRPr>
            </a:pPr>
            <a:r>
              <a:rPr dirty="0"/>
              <a:t>That reconstructed image should reflect any prior knowledge or assumptions we wish to impose, either as hard constraints (no negatives allowed!) or soft constraints (encourage smoothness)</a:t>
            </a:r>
          </a:p>
        </p:txBody>
      </p:sp>
      <p:sp>
        <p:nvSpPr>
          <p:cNvPr id="347" name="In plain English"/>
          <p:cNvSpPr txBox="1"/>
          <p:nvPr/>
        </p:nvSpPr>
        <p:spPr>
          <a:xfrm>
            <a:off x="2989836" y="1375826"/>
            <a:ext cx="3164329" cy="541560"/>
          </a:xfrm>
          <a:prstGeom prst="rect">
            <a:avLst/>
          </a:prstGeom>
          <a:ln w="3175">
            <a:miter lim="400000"/>
          </a:ln>
          <a:extLst>
            <a:ext uri="{C572A759-6A51-4108-AA02-DFA0A04FC94B}">
              <ma14:wrappingTextBoxFlag xmlns:ma14="http://schemas.microsoft.com/office/mac/drawingml/2011/main" val="1"/>
            </a:ext>
          </a:extLst>
        </p:spPr>
        <p:txBody>
          <a:bodyPr wrap="none" lIns="23813" tIns="23813" rIns="23813" bIns="23813" anchor="ctr">
            <a:spAutoFit/>
          </a:bodyPr>
          <a:lstStyle>
            <a:lvl1pPr defTabSz="1828800">
              <a:lnSpc>
                <a:spcPct val="90000"/>
              </a:lnSpc>
              <a:defRPr sz="9500">
                <a:solidFill>
                  <a:srgbClr val="FFFFFF"/>
                </a:solidFill>
              </a:defRPr>
            </a:lvl1pPr>
          </a:lstStyle>
          <a:p>
            <a:pPr algn="ctr" fontAlgn="auto" hangingPunct="0">
              <a:spcBef>
                <a:spcPts val="0"/>
              </a:spcBef>
              <a:spcAft>
                <a:spcPts val="0"/>
              </a:spcAft>
            </a:pPr>
            <a:r>
              <a:rPr sz="3563" kern="0">
                <a:latin typeface="Helvetica Light"/>
                <a:cs typeface="Helvetica Light"/>
                <a:sym typeface="Helvetica Light"/>
              </a:rPr>
              <a:t>In plain English</a:t>
            </a:r>
          </a:p>
        </p:txBody>
      </p:sp>
    </p:spTree>
    <p:extLst>
      <p:ext uri="{BB962C8B-B14F-4D97-AF65-F5344CB8AC3E}">
        <p14:creationId xmlns:p14="http://schemas.microsoft.com/office/powerpoint/2010/main" val="271511065"/>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3585F"/>
        </a:solidFill>
        <a:effectLst/>
      </p:bgPr>
    </p:bg>
    <p:spTree>
      <p:nvGrpSpPr>
        <p:cNvPr id="1" name=""/>
        <p:cNvGrpSpPr/>
        <p:nvPr/>
      </p:nvGrpSpPr>
      <p:grpSpPr>
        <a:xfrm>
          <a:off x="0" y="0"/>
          <a:ext cx="0" cy="0"/>
          <a:chOff x="0" y="0"/>
          <a:chExt cx="0" cy="0"/>
        </a:xfrm>
      </p:grpSpPr>
      <p:sp>
        <p:nvSpPr>
          <p:cNvPr id="215" name="Shape 215"/>
          <p:cNvSpPr>
            <a:spLocks noGrp="1"/>
          </p:cNvSpPr>
          <p:nvPr>
            <p:ph type="title" idx="4294967295"/>
          </p:nvPr>
        </p:nvSpPr>
        <p:spPr>
          <a:xfrm>
            <a:off x="1232091" y="930196"/>
            <a:ext cx="6679818" cy="802745"/>
          </a:xfrm>
          <a:prstGeom prst="rect">
            <a:avLst/>
          </a:prstGeom>
        </p:spPr>
        <p:txBody>
          <a:bodyPr>
            <a:noAutofit/>
          </a:bodyPr>
          <a:lstStyle>
            <a:lvl1pPr>
              <a:defRPr sz="9500">
                <a:solidFill>
                  <a:srgbClr val="FFFFFF"/>
                </a:solidFill>
              </a:defRPr>
            </a:lvl1pPr>
          </a:lstStyle>
          <a:p>
            <a:r>
              <a:rPr sz="4000" dirty="0"/>
              <a:t>Computing to form images</a:t>
            </a:r>
          </a:p>
        </p:txBody>
      </p:sp>
      <p:sp>
        <p:nvSpPr>
          <p:cNvPr id="216" name="Shape 216"/>
          <p:cNvSpPr/>
          <p:nvPr/>
        </p:nvSpPr>
        <p:spPr>
          <a:xfrm>
            <a:off x="304800" y="4773199"/>
            <a:ext cx="8610600" cy="2010167"/>
          </a:xfrm>
          <a:prstGeom prst="rect">
            <a:avLst/>
          </a:prstGeom>
          <a:ln w="3175">
            <a:miter lim="400000"/>
          </a:ln>
          <a:extLst>
            <a:ext uri="{C572A759-6A51-4108-AA02-DFA0A04FC94B}">
              <ma14:wrappingTextBoxFlag xmlns:ma14="http://schemas.microsoft.com/office/mac/drawingml/2011/main" val="1"/>
            </a:ext>
          </a:extLst>
        </p:spPr>
        <p:txBody>
          <a:bodyPr wrap="square" lIns="23813" tIns="23813" rIns="23813" bIns="23813" anchor="ctr">
            <a:spAutoFit/>
          </a:bodyPr>
          <a:lstStyle/>
          <a:p>
            <a:pPr algn="ctr" defTabSz="308074" fontAlgn="auto" hangingPunct="0">
              <a:spcBef>
                <a:spcPts val="300"/>
              </a:spcBef>
              <a:spcAft>
                <a:spcPts val="0"/>
              </a:spcAft>
              <a:buSzPct val="75000"/>
              <a:defRPr>
                <a:solidFill>
                  <a:srgbClr val="FFFFFF"/>
                </a:solidFill>
              </a:defRPr>
            </a:pPr>
            <a:r>
              <a:rPr sz="2400" kern="0" dirty="0">
                <a:solidFill>
                  <a:srgbClr val="FFFFFF"/>
                </a:solidFill>
                <a:latin typeface="Helvetica Light"/>
                <a:cs typeface="Helvetica Light"/>
                <a:sym typeface="Helvetica Light"/>
              </a:rPr>
              <a:t>Some imaging systems are inherently a combination of measurements and computation</a:t>
            </a:r>
            <a:r>
              <a:rPr sz="2400" kern="0" dirty="0" smtClean="0">
                <a:solidFill>
                  <a:srgbClr val="FFFFFF"/>
                </a:solidFill>
                <a:latin typeface="Helvetica Light"/>
                <a:cs typeface="Helvetica Light"/>
                <a:sym typeface="Helvetica Light"/>
              </a:rPr>
              <a:t>.</a:t>
            </a:r>
            <a:r>
              <a:rPr lang="en-US" sz="2400" kern="0" dirty="0" smtClean="0">
                <a:solidFill>
                  <a:srgbClr val="FFFFFF"/>
                </a:solidFill>
                <a:latin typeface="Helvetica Light"/>
                <a:cs typeface="Helvetica Light"/>
                <a:sym typeface="Helvetica Light"/>
              </a:rPr>
              <a:t> </a:t>
            </a:r>
          </a:p>
          <a:p>
            <a:pPr algn="ctr" defTabSz="308074" fontAlgn="auto" hangingPunct="0">
              <a:spcBef>
                <a:spcPts val="300"/>
              </a:spcBef>
              <a:spcAft>
                <a:spcPts val="0"/>
              </a:spcAft>
              <a:buSzPct val="75000"/>
              <a:defRPr>
                <a:solidFill>
                  <a:srgbClr val="FFFFFF"/>
                </a:solidFill>
              </a:defRPr>
            </a:pPr>
            <a:endParaRPr lang="en-US" sz="2400" kern="0" dirty="0" smtClean="0">
              <a:solidFill>
                <a:srgbClr val="FFFFFF"/>
              </a:solidFill>
              <a:latin typeface="Helvetica Light"/>
              <a:cs typeface="Helvetica Light"/>
              <a:sym typeface="Helvetica Light"/>
            </a:endParaRPr>
          </a:p>
          <a:p>
            <a:pPr algn="ctr" defTabSz="308074" fontAlgn="auto" hangingPunct="0">
              <a:spcBef>
                <a:spcPts val="300"/>
              </a:spcBef>
              <a:spcAft>
                <a:spcPts val="0"/>
              </a:spcAft>
              <a:buSzPct val="75000"/>
              <a:defRPr>
                <a:solidFill>
                  <a:srgbClr val="FFFFFF"/>
                </a:solidFill>
              </a:defRPr>
            </a:pPr>
            <a:r>
              <a:rPr lang="en-US" sz="2400" kern="0" dirty="0" smtClean="0">
                <a:solidFill>
                  <a:srgbClr val="FFFFFF"/>
                </a:solidFill>
                <a:latin typeface="Helvetica Light"/>
                <a:cs typeface="Helvetica Light"/>
                <a:sym typeface="Helvetica Light"/>
              </a:rPr>
              <a:t>You need algorithms to solve inverse problems </a:t>
            </a:r>
          </a:p>
          <a:p>
            <a:pPr algn="ctr" defTabSz="308074" fontAlgn="auto" hangingPunct="0">
              <a:spcBef>
                <a:spcPts val="300"/>
              </a:spcBef>
              <a:spcAft>
                <a:spcPts val="0"/>
              </a:spcAft>
              <a:buSzPct val="75000"/>
              <a:defRPr>
                <a:solidFill>
                  <a:srgbClr val="FFFFFF"/>
                </a:solidFill>
              </a:defRPr>
            </a:pPr>
            <a:r>
              <a:rPr lang="en-US" sz="2400" kern="0" dirty="0" smtClean="0">
                <a:solidFill>
                  <a:srgbClr val="FFFFFF"/>
                </a:solidFill>
                <a:latin typeface="Helvetica Light"/>
                <a:cs typeface="Helvetica Light"/>
                <a:sym typeface="Helvetica Light"/>
              </a:rPr>
              <a:t>to get the desired image. </a:t>
            </a:r>
            <a:endParaRPr sz="2400" kern="0" dirty="0">
              <a:solidFill>
                <a:srgbClr val="FFFFFF"/>
              </a:solidFill>
              <a:latin typeface="Helvetica Light"/>
              <a:cs typeface="Helvetica Light"/>
              <a:sym typeface="Helvetica Light"/>
            </a:endParaRPr>
          </a:p>
        </p:txBody>
      </p:sp>
      <p:grpSp>
        <p:nvGrpSpPr>
          <p:cNvPr id="219" name="Group 219"/>
          <p:cNvGrpSpPr/>
          <p:nvPr/>
        </p:nvGrpSpPr>
        <p:grpSpPr>
          <a:xfrm>
            <a:off x="1980511" y="2122351"/>
            <a:ext cx="2368688" cy="2373449"/>
            <a:chOff x="0" y="0"/>
            <a:chExt cx="5363041" cy="5536972"/>
          </a:xfrm>
        </p:grpSpPr>
        <p:pic>
          <p:nvPicPr>
            <p:cNvPr id="217" name="image7.jpg" descr="recon_head"/>
            <p:cNvPicPr>
              <a:picLocks noChangeAspect="1"/>
            </p:cNvPicPr>
            <p:nvPr/>
          </p:nvPicPr>
          <p:blipFill>
            <a:blip r:embed="rId2">
              <a:extLst/>
            </a:blip>
            <a:srcRect l="28600" t="14201" r="25212" b="20174"/>
            <a:stretch>
              <a:fillRect/>
            </a:stretch>
          </p:blipFill>
          <p:spPr>
            <a:xfrm>
              <a:off x="793376" y="1720707"/>
              <a:ext cx="3581148" cy="3816266"/>
            </a:xfrm>
            <a:prstGeom prst="rect">
              <a:avLst/>
            </a:prstGeom>
            <a:ln w="3175" cap="flat">
              <a:noFill/>
              <a:miter lim="400000"/>
            </a:ln>
            <a:effectLst/>
          </p:spPr>
        </p:pic>
        <p:sp>
          <p:nvSpPr>
            <p:cNvPr id="218" name="Shape 218"/>
            <p:cNvSpPr/>
            <p:nvPr/>
          </p:nvSpPr>
          <p:spPr>
            <a:xfrm>
              <a:off x="0" y="0"/>
              <a:ext cx="5363042" cy="295843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t">
              <a:noAutofit/>
            </a:bodyPr>
            <a:lstStyle>
              <a:lvl1pPr defTabSz="914400">
                <a:spcBef>
                  <a:spcPts val="800"/>
                </a:spcBef>
                <a:defRPr sz="3200">
                  <a:solidFill>
                    <a:srgbClr val="FFFFFF"/>
                  </a:solidFill>
                  <a:latin typeface="Calibri"/>
                  <a:ea typeface="Calibri"/>
                  <a:cs typeface="Calibri"/>
                  <a:sym typeface="Calibri"/>
                </a:defRPr>
              </a:lvl1pPr>
            </a:lstStyle>
            <a:p>
              <a:pPr algn="ctr" fontAlgn="auto" hangingPunct="0">
                <a:spcAft>
                  <a:spcPts val="0"/>
                </a:spcAft>
              </a:pPr>
              <a:r>
                <a:rPr sz="1200" kern="0"/>
                <a:t>You need mathematical algorithms implemented on computers to get this:</a:t>
              </a:r>
            </a:p>
          </p:txBody>
        </p:sp>
      </p:grpSp>
      <p:grpSp>
        <p:nvGrpSpPr>
          <p:cNvPr id="222" name="Group 222"/>
          <p:cNvGrpSpPr/>
          <p:nvPr/>
        </p:nvGrpSpPr>
        <p:grpSpPr>
          <a:xfrm>
            <a:off x="5042137" y="2614566"/>
            <a:ext cx="1914312" cy="1740085"/>
            <a:chOff x="0" y="0"/>
            <a:chExt cx="4334271" cy="4059409"/>
          </a:xfrm>
        </p:grpSpPr>
        <p:pic>
          <p:nvPicPr>
            <p:cNvPr id="220" name="image8.png"/>
            <p:cNvPicPr>
              <a:picLocks noChangeAspect="1"/>
            </p:cNvPicPr>
            <p:nvPr/>
          </p:nvPicPr>
          <p:blipFill>
            <a:blip r:embed="rId3">
              <a:extLst/>
            </a:blip>
            <a:stretch>
              <a:fillRect/>
            </a:stretch>
          </p:blipFill>
          <p:spPr>
            <a:xfrm>
              <a:off x="47420" y="1244427"/>
              <a:ext cx="4239431" cy="2814983"/>
            </a:xfrm>
            <a:prstGeom prst="rect">
              <a:avLst/>
            </a:prstGeom>
            <a:ln w="3175" cap="flat">
              <a:noFill/>
              <a:miter lim="400000"/>
            </a:ln>
            <a:effectLst/>
          </p:spPr>
        </p:pic>
        <p:sp>
          <p:nvSpPr>
            <p:cNvPr id="221" name="Shape 221"/>
            <p:cNvSpPr/>
            <p:nvPr/>
          </p:nvSpPr>
          <p:spPr>
            <a:xfrm>
              <a:off x="0" y="0"/>
              <a:ext cx="4334272" cy="1548284"/>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t">
              <a:normAutofit/>
            </a:bodyPr>
            <a:lstStyle>
              <a:lvl1pPr defTabSz="914400">
                <a:spcBef>
                  <a:spcPts val="800"/>
                </a:spcBef>
                <a:defRPr sz="3200">
                  <a:solidFill>
                    <a:srgbClr val="FFFFFF"/>
                  </a:solidFill>
                  <a:latin typeface="Calibri"/>
                  <a:ea typeface="Calibri"/>
                  <a:cs typeface="Calibri"/>
                  <a:sym typeface="Calibri"/>
                </a:defRPr>
              </a:lvl1pPr>
            </a:lstStyle>
            <a:p>
              <a:pPr algn="ctr" fontAlgn="auto" hangingPunct="0">
                <a:spcAft>
                  <a:spcPts val="0"/>
                </a:spcAft>
              </a:pPr>
              <a:r>
                <a:rPr sz="1200" kern="0"/>
                <a:t>A light field microscope measures this:</a:t>
              </a:r>
            </a:p>
          </p:txBody>
        </p:sp>
      </p:grpSp>
      <p:grpSp>
        <p:nvGrpSpPr>
          <p:cNvPr id="225" name="Group 225"/>
          <p:cNvGrpSpPr/>
          <p:nvPr/>
        </p:nvGrpSpPr>
        <p:grpSpPr>
          <a:xfrm>
            <a:off x="7038183" y="2416026"/>
            <a:ext cx="1914312" cy="1997415"/>
            <a:chOff x="0" y="0"/>
            <a:chExt cx="4334271" cy="4659729"/>
          </a:xfrm>
        </p:grpSpPr>
        <p:sp>
          <p:nvSpPr>
            <p:cNvPr id="223" name="Shape 223"/>
            <p:cNvSpPr/>
            <p:nvPr/>
          </p:nvSpPr>
          <p:spPr>
            <a:xfrm>
              <a:off x="0" y="0"/>
              <a:ext cx="4334272" cy="295843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t">
              <a:noAutofit/>
            </a:bodyPr>
            <a:lstStyle>
              <a:lvl1pPr defTabSz="914400">
                <a:spcBef>
                  <a:spcPts val="800"/>
                </a:spcBef>
                <a:defRPr sz="3200">
                  <a:solidFill>
                    <a:srgbClr val="FFFFFF"/>
                  </a:solidFill>
                  <a:latin typeface="Calibri"/>
                  <a:ea typeface="Calibri"/>
                  <a:cs typeface="Calibri"/>
                  <a:sym typeface="Calibri"/>
                </a:defRPr>
              </a:lvl1pPr>
            </a:lstStyle>
            <a:p>
              <a:pPr algn="ctr" fontAlgn="auto" hangingPunct="0">
                <a:spcAft>
                  <a:spcPts val="0"/>
                </a:spcAft>
              </a:pPr>
              <a:r>
                <a:rPr sz="1200" kern="0"/>
                <a:t>You need mathematical algorithms implemented on computers to get this:</a:t>
              </a:r>
            </a:p>
          </p:txBody>
        </p:sp>
        <p:pic>
          <p:nvPicPr>
            <p:cNvPr id="224" name="image9.png"/>
            <p:cNvPicPr>
              <a:picLocks noChangeAspect="1"/>
            </p:cNvPicPr>
            <p:nvPr/>
          </p:nvPicPr>
          <p:blipFill>
            <a:blip r:embed="rId4">
              <a:extLst/>
            </a:blip>
            <a:stretch>
              <a:fillRect/>
            </a:stretch>
          </p:blipFill>
          <p:spPr>
            <a:xfrm>
              <a:off x="168647" y="1618377"/>
              <a:ext cx="3801691" cy="3041353"/>
            </a:xfrm>
            <a:prstGeom prst="rect">
              <a:avLst/>
            </a:prstGeom>
            <a:ln w="3175" cap="flat">
              <a:noFill/>
              <a:miter lim="400000"/>
            </a:ln>
            <a:effectLst/>
          </p:spPr>
        </p:pic>
      </p:grpSp>
      <p:grpSp>
        <p:nvGrpSpPr>
          <p:cNvPr id="228" name="Group 228"/>
          <p:cNvGrpSpPr/>
          <p:nvPr/>
        </p:nvGrpSpPr>
        <p:grpSpPr>
          <a:xfrm>
            <a:off x="228600" y="2192096"/>
            <a:ext cx="2014678" cy="2253385"/>
            <a:chOff x="0" y="0"/>
            <a:chExt cx="4561513" cy="5256874"/>
          </a:xfrm>
        </p:grpSpPr>
        <p:pic>
          <p:nvPicPr>
            <p:cNvPr id="226" name="image6.jpg" descr="head_sinogram"/>
            <p:cNvPicPr>
              <a:picLocks noChangeAspect="1"/>
            </p:cNvPicPr>
            <p:nvPr/>
          </p:nvPicPr>
          <p:blipFill>
            <a:blip r:embed="rId5">
              <a:extLst/>
            </a:blip>
            <a:srcRect l="7198" r="7605"/>
            <a:stretch>
              <a:fillRect/>
            </a:stretch>
          </p:blipFill>
          <p:spPr>
            <a:xfrm>
              <a:off x="227344" y="1440506"/>
              <a:ext cx="4334170" cy="3816369"/>
            </a:xfrm>
            <a:prstGeom prst="rect">
              <a:avLst/>
            </a:prstGeom>
            <a:ln w="3175" cap="flat">
              <a:noFill/>
              <a:miter lim="400000"/>
            </a:ln>
            <a:effectLst/>
          </p:spPr>
        </p:pic>
        <p:sp>
          <p:nvSpPr>
            <p:cNvPr id="227" name="Shape 227"/>
            <p:cNvSpPr/>
            <p:nvPr/>
          </p:nvSpPr>
          <p:spPr>
            <a:xfrm>
              <a:off x="0" y="0"/>
              <a:ext cx="4334272" cy="1548284"/>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t">
              <a:normAutofit/>
            </a:bodyPr>
            <a:lstStyle>
              <a:lvl1pPr defTabSz="914400">
                <a:spcBef>
                  <a:spcPts val="800"/>
                </a:spcBef>
                <a:defRPr sz="3200">
                  <a:solidFill>
                    <a:srgbClr val="FFFFFF"/>
                  </a:solidFill>
                  <a:latin typeface="Calibri"/>
                  <a:ea typeface="Calibri"/>
                  <a:cs typeface="Calibri"/>
                  <a:sym typeface="Calibri"/>
                </a:defRPr>
              </a:lvl1pPr>
            </a:lstStyle>
            <a:p>
              <a:pPr algn="ctr" fontAlgn="auto" hangingPunct="0">
                <a:spcAft>
                  <a:spcPts val="0"/>
                </a:spcAft>
              </a:pPr>
              <a:r>
                <a:rPr sz="1200" kern="0"/>
                <a:t>A CT scanner measures this:</a:t>
              </a:r>
            </a:p>
          </p:txBody>
        </p:sp>
      </p:grpSp>
      <p:cxnSp>
        <p:nvCxnSpPr>
          <p:cNvPr id="3" name="Straight Connector 2"/>
          <p:cNvCxnSpPr/>
          <p:nvPr/>
        </p:nvCxnSpPr>
        <p:spPr>
          <a:xfrm flipH="1">
            <a:off x="4605539" y="1814351"/>
            <a:ext cx="21880" cy="2599090"/>
          </a:xfrm>
          <a:prstGeom prst="line">
            <a:avLst/>
          </a:prstGeom>
          <a:noFill/>
          <a:ln w="12700" cap="flat">
            <a:solidFill>
              <a:schemeClr val="accent5"/>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712076222"/>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advAuto="0"/>
      <p:bldP spid="222" grpId="0" animBg="1" advAuto="0"/>
      <p:bldP spid="225" grpId="0" animBg="1" advAuto="0"/>
      <p:bldP spid="228" grpId="0"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53585F"/>
        </a:solidFill>
        <a:effectLst/>
      </p:bgPr>
    </p:bg>
    <p:spTree>
      <p:nvGrpSpPr>
        <p:cNvPr id="1" name=""/>
        <p:cNvGrpSpPr/>
        <p:nvPr/>
      </p:nvGrpSpPr>
      <p:grpSpPr>
        <a:xfrm>
          <a:off x="0" y="0"/>
          <a:ext cx="0" cy="0"/>
          <a:chOff x="0" y="0"/>
          <a:chExt cx="0" cy="0"/>
        </a:xfrm>
      </p:grpSpPr>
      <p:sp>
        <p:nvSpPr>
          <p:cNvPr id="349" name="Rectangle 8"/>
          <p:cNvSpPr txBox="1"/>
          <p:nvPr/>
        </p:nvSpPr>
        <p:spPr>
          <a:xfrm>
            <a:off x="614500" y="2112128"/>
            <a:ext cx="7682972" cy="1177245"/>
          </a:xfrm>
          <a:prstGeom prst="rect">
            <a:avLst/>
          </a:prstGeom>
          <a:ln w="3175">
            <a:miter lim="400000"/>
          </a:ln>
          <a:extLst>
            <a:ext uri="{C572A759-6A51-4108-AA02-DFA0A04FC94B}">
              <ma14:wrappingTextBoxFlag xmlns:ma14="http://schemas.microsoft.com/office/mac/drawingml/2011/main" val="1"/>
            </a:ext>
          </a:extLst>
        </p:spPr>
        <p:txBody>
          <a:bodyPr tIns="34290" bIns="34290">
            <a:spAutoFit/>
          </a:bodyPr>
          <a:lstStyle/>
          <a:p>
            <a:pPr marL="385763" lvl="1" indent="-214313" defTabSz="685800" fontAlgn="auto" hangingPunct="0">
              <a:spcBef>
                <a:spcPts val="0"/>
              </a:spcBef>
              <a:spcAft>
                <a:spcPts val="0"/>
              </a:spcAft>
              <a:buSzPct val="100000"/>
              <a:buFont typeface="Arial"/>
              <a:buChar char="•"/>
              <a:defRPr>
                <a:solidFill>
                  <a:srgbClr val="FFFFFF"/>
                </a:solidFill>
              </a:defRPr>
            </a:pPr>
            <a:r>
              <a:rPr kern="0">
                <a:solidFill>
                  <a:srgbClr val="FFFFFF"/>
                </a:solidFill>
                <a:latin typeface="Helvetica Light"/>
                <a:cs typeface="Helvetica Light"/>
                <a:sym typeface="Helvetica Light"/>
              </a:rPr>
              <a:t>In general, if you try to find the object that agrees well with noisy data, you will get a  noisy object. </a:t>
            </a:r>
          </a:p>
          <a:p>
            <a:pPr marL="385763" lvl="1" indent="-214313" defTabSz="685800" fontAlgn="auto" hangingPunct="0">
              <a:spcBef>
                <a:spcPts val="0"/>
              </a:spcBef>
              <a:spcAft>
                <a:spcPts val="0"/>
              </a:spcAft>
              <a:buSzPct val="100000"/>
              <a:buFont typeface="Arial"/>
              <a:buChar char="•"/>
              <a:defRPr>
                <a:solidFill>
                  <a:srgbClr val="FFFFFF"/>
                </a:solidFill>
              </a:defRPr>
            </a:pPr>
            <a:r>
              <a:rPr kern="0">
                <a:solidFill>
                  <a:srgbClr val="FFFFFF"/>
                </a:solidFill>
                <a:latin typeface="Helvetica Light"/>
                <a:cs typeface="Helvetica Light"/>
                <a:sym typeface="Helvetica Light"/>
              </a:rPr>
              <a:t>We can do better by attempting to enforce some prior knowledge or assumptions about the object.</a:t>
            </a:r>
          </a:p>
        </p:txBody>
      </p:sp>
      <p:pic>
        <p:nvPicPr>
          <p:cNvPr id="350" name="Object 9" descr="Object 9"/>
          <p:cNvPicPr>
            <a:picLocks noChangeAspect="1"/>
          </p:cNvPicPr>
          <p:nvPr/>
        </p:nvPicPr>
        <p:blipFill>
          <a:blip r:embed="rId2">
            <a:extLst/>
          </a:blip>
          <a:stretch>
            <a:fillRect/>
          </a:stretch>
        </p:blipFill>
        <p:spPr>
          <a:xfrm>
            <a:off x="6155532" y="1369220"/>
            <a:ext cx="1221582" cy="260748"/>
          </a:xfrm>
          <a:prstGeom prst="rect">
            <a:avLst/>
          </a:prstGeom>
          <a:ln w="3175">
            <a:miter lim="400000"/>
          </a:ln>
        </p:spPr>
      </p:pic>
      <p:grpSp>
        <p:nvGrpSpPr>
          <p:cNvPr id="354" name="Group"/>
          <p:cNvGrpSpPr/>
          <p:nvPr/>
        </p:nvGrpSpPr>
        <p:grpSpPr>
          <a:xfrm>
            <a:off x="6280915" y="3404475"/>
            <a:ext cx="2019292" cy="2473216"/>
            <a:chOff x="0" y="0"/>
            <a:chExt cx="5384776" cy="6595240"/>
          </a:xfrm>
        </p:grpSpPr>
        <p:sp>
          <p:nvSpPr>
            <p:cNvPr id="351" name="TextBox 12"/>
            <p:cNvSpPr txBox="1"/>
            <p:nvPr/>
          </p:nvSpPr>
          <p:spPr>
            <a:xfrm>
              <a:off x="1274941" y="0"/>
              <a:ext cx="2840735" cy="738664"/>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t">
              <a:spAutoFit/>
            </a:bodyPr>
            <a:lstStyle>
              <a:lvl1pPr algn="l" defTabSz="1828800">
                <a:defRPr sz="3600">
                  <a:solidFill>
                    <a:srgbClr val="FFFFFF"/>
                  </a:solidFill>
                  <a:latin typeface="Calibri"/>
                  <a:ea typeface="Calibri"/>
                  <a:cs typeface="Calibri"/>
                  <a:sym typeface="Calibri"/>
                </a:defRPr>
              </a:lvl1pPr>
            </a:lstStyle>
            <a:p>
              <a:pPr fontAlgn="auto" hangingPunct="0">
                <a:spcBef>
                  <a:spcPts val="0"/>
                </a:spcBef>
                <a:spcAft>
                  <a:spcPts val="0"/>
                </a:spcAft>
              </a:pPr>
              <a:r>
                <a:rPr sz="1350" kern="0"/>
                <a:t>Sparseness</a:t>
              </a:r>
            </a:p>
          </p:txBody>
        </p:sp>
        <p:pic>
          <p:nvPicPr>
            <p:cNvPr id="352" name="Picture 1" descr="Picture 1"/>
            <p:cNvPicPr>
              <a:picLocks noChangeAspect="1"/>
            </p:cNvPicPr>
            <p:nvPr/>
          </p:nvPicPr>
          <p:blipFill>
            <a:blip r:embed="rId3">
              <a:extLst/>
            </a:blip>
            <a:stretch>
              <a:fillRect/>
            </a:stretch>
          </p:blipFill>
          <p:spPr>
            <a:xfrm>
              <a:off x="707001" y="1341083"/>
              <a:ext cx="3894385" cy="3894385"/>
            </a:xfrm>
            <a:prstGeom prst="rect">
              <a:avLst/>
            </a:prstGeom>
            <a:ln w="3175" cap="flat">
              <a:noFill/>
              <a:miter lim="400000"/>
            </a:ln>
            <a:effectLst/>
          </p:spPr>
        </p:pic>
        <p:sp>
          <p:nvSpPr>
            <p:cNvPr id="353" name="TextBox 3"/>
            <p:cNvSpPr txBox="1"/>
            <p:nvPr/>
          </p:nvSpPr>
          <p:spPr>
            <a:xfrm>
              <a:off x="0" y="5302579"/>
              <a:ext cx="5384776" cy="129266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t">
              <a:spAutoFit/>
            </a:bodyPr>
            <a:lstStyle>
              <a:lvl1pPr defTabSz="1828800">
                <a:defRPr sz="3600">
                  <a:solidFill>
                    <a:srgbClr val="FFFFFF"/>
                  </a:solidFill>
                  <a:latin typeface="Calibri"/>
                  <a:ea typeface="Calibri"/>
                  <a:cs typeface="Calibri"/>
                  <a:sym typeface="Calibri"/>
                </a:defRPr>
              </a:lvl1pPr>
            </a:lstStyle>
            <a:p>
              <a:pPr algn="ctr" fontAlgn="auto" hangingPunct="0">
                <a:spcBef>
                  <a:spcPts val="0"/>
                </a:spcBef>
                <a:spcAft>
                  <a:spcPts val="0"/>
                </a:spcAft>
              </a:pPr>
              <a:r>
                <a:rPr sz="1350" kern="0"/>
                <a:t>Limited non-zero pixels in image or its gradient</a:t>
              </a:r>
            </a:p>
          </p:txBody>
        </p:sp>
      </p:grpSp>
      <p:grpSp>
        <p:nvGrpSpPr>
          <p:cNvPr id="358" name="Group"/>
          <p:cNvGrpSpPr/>
          <p:nvPr/>
        </p:nvGrpSpPr>
        <p:grpSpPr>
          <a:xfrm>
            <a:off x="732320" y="3388628"/>
            <a:ext cx="2047634" cy="2504909"/>
            <a:chOff x="0" y="0"/>
            <a:chExt cx="5460354" cy="6679755"/>
          </a:xfrm>
        </p:grpSpPr>
        <p:sp>
          <p:nvSpPr>
            <p:cNvPr id="355" name="TextBox 2"/>
            <p:cNvSpPr txBox="1"/>
            <p:nvPr/>
          </p:nvSpPr>
          <p:spPr>
            <a:xfrm>
              <a:off x="501928" y="0"/>
              <a:ext cx="4958426" cy="738664"/>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t">
              <a:spAutoFit/>
            </a:bodyPr>
            <a:lstStyle>
              <a:lvl1pPr algn="l" defTabSz="1828800">
                <a:defRPr sz="3600">
                  <a:solidFill>
                    <a:srgbClr val="FFFFFF"/>
                  </a:solidFill>
                  <a:latin typeface="Calibri"/>
                  <a:ea typeface="Calibri"/>
                  <a:cs typeface="Calibri"/>
                  <a:sym typeface="Calibri"/>
                </a:defRPr>
              </a:lvl1pPr>
            </a:lstStyle>
            <a:p>
              <a:pPr fontAlgn="auto" hangingPunct="0">
                <a:spcBef>
                  <a:spcPts val="0"/>
                </a:spcBef>
                <a:spcAft>
                  <a:spcPts val="0"/>
                </a:spcAft>
              </a:pPr>
              <a:r>
                <a:rPr sz="1350" kern="0"/>
                <a:t>Non negativity</a:t>
              </a:r>
            </a:p>
          </p:txBody>
        </p:sp>
        <p:pic>
          <p:nvPicPr>
            <p:cNvPr id="356" name="Picture 4" descr="Picture 4"/>
            <p:cNvPicPr>
              <a:picLocks noChangeAspect="1"/>
            </p:cNvPicPr>
            <p:nvPr/>
          </p:nvPicPr>
          <p:blipFill>
            <a:blip r:embed="rId4">
              <a:extLst/>
            </a:blip>
            <a:srcRect t="20992"/>
            <a:stretch>
              <a:fillRect/>
            </a:stretch>
          </p:blipFill>
          <p:spPr>
            <a:xfrm>
              <a:off x="501925" y="1107997"/>
              <a:ext cx="2924530" cy="3896939"/>
            </a:xfrm>
            <a:prstGeom prst="rect">
              <a:avLst/>
            </a:prstGeom>
            <a:ln w="3175" cap="flat">
              <a:noFill/>
              <a:miter lim="400000"/>
            </a:ln>
            <a:effectLst/>
          </p:spPr>
        </p:pic>
        <p:sp>
          <p:nvSpPr>
            <p:cNvPr id="357" name="TextBox 13"/>
            <p:cNvSpPr txBox="1"/>
            <p:nvPr/>
          </p:nvSpPr>
          <p:spPr>
            <a:xfrm>
              <a:off x="0" y="5387094"/>
              <a:ext cx="3785014" cy="129266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t">
              <a:spAutoFit/>
            </a:bodyPr>
            <a:lstStyle>
              <a:lvl1pPr defTabSz="1828800">
                <a:defRPr sz="3600">
                  <a:solidFill>
                    <a:srgbClr val="FFFFFF"/>
                  </a:solidFill>
                  <a:latin typeface="Calibri"/>
                  <a:ea typeface="Calibri"/>
                  <a:cs typeface="Calibri"/>
                  <a:sym typeface="Calibri"/>
                </a:defRPr>
              </a:lvl1pPr>
            </a:lstStyle>
            <a:p>
              <a:pPr algn="ctr" fontAlgn="auto" hangingPunct="0">
                <a:spcBef>
                  <a:spcPts val="0"/>
                </a:spcBef>
                <a:spcAft>
                  <a:spcPts val="0"/>
                </a:spcAft>
              </a:pPr>
              <a:r>
                <a:rPr sz="1350" kern="0"/>
                <a:t>Pixel values all non-negative</a:t>
              </a:r>
            </a:p>
          </p:txBody>
        </p:sp>
      </p:grpSp>
      <p:grpSp>
        <p:nvGrpSpPr>
          <p:cNvPr id="364" name="Group"/>
          <p:cNvGrpSpPr/>
          <p:nvPr/>
        </p:nvGrpSpPr>
        <p:grpSpPr>
          <a:xfrm>
            <a:off x="2763774" y="3403364"/>
            <a:ext cx="2968713" cy="2475437"/>
            <a:chOff x="0" y="0"/>
            <a:chExt cx="7916566" cy="6601162"/>
          </a:xfrm>
        </p:grpSpPr>
        <p:sp>
          <p:nvSpPr>
            <p:cNvPr id="359" name="TextBox 11"/>
            <p:cNvSpPr txBox="1"/>
            <p:nvPr/>
          </p:nvSpPr>
          <p:spPr>
            <a:xfrm>
              <a:off x="1411290" y="0"/>
              <a:ext cx="4958428" cy="738664"/>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t">
              <a:spAutoFit/>
            </a:bodyPr>
            <a:lstStyle>
              <a:lvl1pPr defTabSz="1828800">
                <a:defRPr sz="3600">
                  <a:solidFill>
                    <a:srgbClr val="FFFFFF"/>
                  </a:solidFill>
                  <a:latin typeface="Calibri"/>
                  <a:ea typeface="Calibri"/>
                  <a:cs typeface="Calibri"/>
                  <a:sym typeface="Calibri"/>
                </a:defRPr>
              </a:lvl1pPr>
            </a:lstStyle>
            <a:p>
              <a:pPr algn="ctr" fontAlgn="auto" hangingPunct="0">
                <a:spcBef>
                  <a:spcPts val="0"/>
                </a:spcBef>
                <a:spcAft>
                  <a:spcPts val="0"/>
                </a:spcAft>
              </a:pPr>
              <a:r>
                <a:rPr sz="1350" kern="0"/>
                <a:t>Smoothness</a:t>
              </a:r>
            </a:p>
          </p:txBody>
        </p:sp>
        <p:sp>
          <p:nvSpPr>
            <p:cNvPr id="360" name="TextBox 14"/>
            <p:cNvSpPr txBox="1"/>
            <p:nvPr/>
          </p:nvSpPr>
          <p:spPr>
            <a:xfrm>
              <a:off x="728472" y="5308501"/>
              <a:ext cx="6298486" cy="129266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t">
              <a:spAutoFit/>
            </a:bodyPr>
            <a:lstStyle>
              <a:lvl1pPr defTabSz="1828800">
                <a:defRPr sz="3600">
                  <a:solidFill>
                    <a:srgbClr val="FFFFFF"/>
                  </a:solidFill>
                  <a:latin typeface="Calibri"/>
                  <a:ea typeface="Calibri"/>
                  <a:cs typeface="Calibri"/>
                  <a:sym typeface="Calibri"/>
                </a:defRPr>
              </a:lvl1pPr>
            </a:lstStyle>
            <a:p>
              <a:pPr algn="ctr" fontAlgn="auto" hangingPunct="0">
                <a:spcBef>
                  <a:spcPts val="0"/>
                </a:spcBef>
                <a:spcAft>
                  <a:spcPts val="0"/>
                </a:spcAft>
              </a:pPr>
              <a:r>
                <a:rPr sz="1350" kern="0"/>
                <a:t>Underlying object more likely to be smooth than rough</a:t>
              </a:r>
            </a:p>
          </p:txBody>
        </p:sp>
        <p:grpSp>
          <p:nvGrpSpPr>
            <p:cNvPr id="363" name="Group 10"/>
            <p:cNvGrpSpPr/>
            <p:nvPr/>
          </p:nvGrpSpPr>
          <p:grpSpPr>
            <a:xfrm>
              <a:off x="0" y="1777299"/>
              <a:ext cx="7916566" cy="2594453"/>
              <a:chOff x="0" y="0"/>
              <a:chExt cx="7916565" cy="2594451"/>
            </a:xfrm>
          </p:grpSpPr>
          <p:pic>
            <p:nvPicPr>
              <p:cNvPr id="361" name="Picture 5" descr="Picture 5"/>
              <p:cNvPicPr>
                <a:picLocks noChangeAspect="1"/>
              </p:cNvPicPr>
              <p:nvPr/>
            </p:nvPicPr>
            <p:blipFill>
              <a:blip r:embed="rId5">
                <a:extLst/>
              </a:blip>
              <a:stretch>
                <a:fillRect/>
              </a:stretch>
            </p:blipFill>
            <p:spPr>
              <a:xfrm>
                <a:off x="2611988" y="0"/>
                <a:ext cx="5304578" cy="2594452"/>
              </a:xfrm>
              <a:prstGeom prst="rect">
                <a:avLst/>
              </a:prstGeom>
              <a:ln w="3175" cap="flat">
                <a:noFill/>
                <a:miter lim="400000"/>
              </a:ln>
              <a:effectLst/>
            </p:spPr>
          </p:pic>
          <p:pic>
            <p:nvPicPr>
              <p:cNvPr id="362" name="Picture 6" descr="Picture 6"/>
              <p:cNvPicPr>
                <a:picLocks noChangeAspect="1"/>
              </p:cNvPicPr>
              <p:nvPr/>
            </p:nvPicPr>
            <p:blipFill>
              <a:blip r:embed="rId6">
                <a:extLst/>
              </a:blip>
              <a:srcRect l="65726" t="50517"/>
              <a:stretch>
                <a:fillRect/>
              </a:stretch>
            </p:blipFill>
            <p:spPr>
              <a:xfrm>
                <a:off x="0" y="0"/>
                <a:ext cx="2725103" cy="2594452"/>
              </a:xfrm>
              <a:prstGeom prst="rect">
                <a:avLst/>
              </a:prstGeom>
              <a:ln w="3175" cap="flat">
                <a:noFill/>
                <a:miter lim="400000"/>
              </a:ln>
              <a:effectLst/>
            </p:spPr>
          </p:pic>
        </p:grpSp>
      </p:grpSp>
      <p:sp>
        <p:nvSpPr>
          <p:cNvPr id="365" name="Prior assumptions"/>
          <p:cNvSpPr txBox="1"/>
          <p:nvPr/>
        </p:nvSpPr>
        <p:spPr>
          <a:xfrm>
            <a:off x="1477622" y="1124879"/>
            <a:ext cx="3699732" cy="541560"/>
          </a:xfrm>
          <a:prstGeom prst="rect">
            <a:avLst/>
          </a:prstGeom>
          <a:ln w="3175">
            <a:miter lim="400000"/>
          </a:ln>
          <a:extLst>
            <a:ext uri="{C572A759-6A51-4108-AA02-DFA0A04FC94B}">
              <ma14:wrappingTextBoxFlag xmlns:ma14="http://schemas.microsoft.com/office/mac/drawingml/2011/main" val="1"/>
            </a:ext>
          </a:extLst>
        </p:spPr>
        <p:txBody>
          <a:bodyPr wrap="none" lIns="23813" tIns="23813" rIns="23813" bIns="23813" anchor="ctr">
            <a:spAutoFit/>
          </a:bodyPr>
          <a:lstStyle>
            <a:lvl1pPr defTabSz="1353962">
              <a:lnSpc>
                <a:spcPct val="90000"/>
              </a:lnSpc>
              <a:defRPr sz="9500">
                <a:solidFill>
                  <a:srgbClr val="FFFFFF"/>
                </a:solidFill>
              </a:defRPr>
            </a:lvl1pPr>
          </a:lstStyle>
          <a:p>
            <a:pPr algn="ctr" fontAlgn="auto" hangingPunct="0">
              <a:spcBef>
                <a:spcPts val="0"/>
              </a:spcBef>
              <a:spcAft>
                <a:spcPts val="0"/>
              </a:spcAft>
            </a:pPr>
            <a:r>
              <a:rPr sz="3563" kern="0">
                <a:latin typeface="Helvetica Light"/>
                <a:cs typeface="Helvetica Light"/>
                <a:sym typeface="Helvetica Light"/>
              </a:rPr>
              <a:t>Prior assumptions</a:t>
            </a:r>
          </a:p>
        </p:txBody>
      </p:sp>
      <p:grpSp>
        <p:nvGrpSpPr>
          <p:cNvPr id="370" name="Group 9"/>
          <p:cNvGrpSpPr/>
          <p:nvPr/>
        </p:nvGrpSpPr>
        <p:grpSpPr>
          <a:xfrm>
            <a:off x="6117387" y="841722"/>
            <a:ext cx="2184522" cy="1315745"/>
            <a:chOff x="0" y="309857"/>
            <a:chExt cx="5825392" cy="3508651"/>
          </a:xfrm>
        </p:grpSpPr>
        <p:grpSp>
          <p:nvGrpSpPr>
            <p:cNvPr id="368" name="Rectangle 30"/>
            <p:cNvGrpSpPr/>
            <p:nvPr/>
          </p:nvGrpSpPr>
          <p:grpSpPr>
            <a:xfrm>
              <a:off x="0" y="309857"/>
              <a:ext cx="5825392" cy="3508651"/>
              <a:chOff x="0" y="309857"/>
              <a:chExt cx="5825391" cy="3508649"/>
            </a:xfrm>
          </p:grpSpPr>
          <p:sp>
            <p:nvSpPr>
              <p:cNvPr id="366" name="Rectangle"/>
              <p:cNvSpPr/>
              <p:nvPr/>
            </p:nvSpPr>
            <p:spPr>
              <a:xfrm>
                <a:off x="0" y="487713"/>
                <a:ext cx="5825391" cy="3152937"/>
              </a:xfrm>
              <a:prstGeom prst="rect">
                <a:avLst/>
              </a:prstGeom>
              <a:solidFill>
                <a:srgbClr val="FFFFFF"/>
              </a:solidFill>
              <a:ln w="12700" cap="flat">
                <a:solidFill>
                  <a:srgbClr val="000000"/>
                </a:solidFill>
                <a:prstDash val="solid"/>
                <a:miter lim="800000"/>
              </a:ln>
              <a:effectLst/>
            </p:spPr>
            <p:txBody>
              <a:bodyPr wrap="square" lIns="34290" tIns="34290" rIns="34290" bIns="34290" numCol="1" anchor="ctr">
                <a:noAutofit/>
              </a:bodyPr>
              <a:lstStyle/>
              <a:p>
                <a:pPr algn="ctr" defTabSz="685800" fontAlgn="auto" hangingPunct="0">
                  <a:spcBef>
                    <a:spcPts val="0"/>
                  </a:spcBef>
                  <a:spcAft>
                    <a:spcPts val="0"/>
                  </a:spcAft>
                  <a:defRPr sz="3600">
                    <a:latin typeface="Calibri"/>
                    <a:ea typeface="Calibri"/>
                    <a:cs typeface="Calibri"/>
                    <a:sym typeface="Calibri"/>
                  </a:defRPr>
                </a:pPr>
                <a:endParaRPr sz="1350" kern="0">
                  <a:solidFill>
                    <a:srgbClr val="000000"/>
                  </a:solidFill>
                  <a:latin typeface="Calibri"/>
                  <a:ea typeface="Calibri"/>
                  <a:cs typeface="Calibri"/>
                  <a:sym typeface="Calibri"/>
                </a:endParaRPr>
              </a:p>
            </p:txBody>
          </p:sp>
          <p:sp>
            <p:nvSpPr>
              <p:cNvPr id="367" name="Prior assumptions about object:…"/>
              <p:cNvSpPr txBox="1"/>
              <p:nvPr/>
            </p:nvSpPr>
            <p:spPr>
              <a:xfrm>
                <a:off x="0" y="309857"/>
                <a:ext cx="5825391" cy="3508649"/>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4290" tIns="34290" rIns="34290" bIns="34290" numCol="1" anchor="ctr">
                <a:spAutoFit/>
              </a:bodyPr>
              <a:lstStyle/>
              <a:p>
                <a:pPr algn="ctr" defTabSz="685800" fontAlgn="auto" hangingPunct="0">
                  <a:spcBef>
                    <a:spcPts val="0"/>
                  </a:spcBef>
                  <a:spcAft>
                    <a:spcPts val="0"/>
                  </a:spcAft>
                  <a:defRPr sz="3600">
                    <a:latin typeface="Calibri"/>
                    <a:ea typeface="Calibri"/>
                    <a:cs typeface="Calibri"/>
                    <a:sym typeface="Calibri"/>
                  </a:defRPr>
                </a:pPr>
                <a:endParaRPr sz="1350" kern="0">
                  <a:solidFill>
                    <a:srgbClr val="000000"/>
                  </a:solidFill>
                  <a:latin typeface="Calibri"/>
                  <a:ea typeface="Calibri"/>
                  <a:cs typeface="Calibri"/>
                  <a:sym typeface="Calibri"/>
                </a:endParaRPr>
              </a:p>
              <a:p>
                <a:pPr algn="ctr" defTabSz="685800" fontAlgn="auto" hangingPunct="0">
                  <a:spcBef>
                    <a:spcPts val="0"/>
                  </a:spcBef>
                  <a:spcAft>
                    <a:spcPts val="0"/>
                  </a:spcAft>
                  <a:defRPr sz="3600">
                    <a:latin typeface="Calibri"/>
                    <a:ea typeface="Calibri"/>
                    <a:cs typeface="Calibri"/>
                    <a:sym typeface="Calibri"/>
                  </a:defRPr>
                </a:pPr>
                <a:r>
                  <a:rPr sz="1350" kern="0">
                    <a:solidFill>
                      <a:srgbClr val="000000"/>
                    </a:solidFill>
                    <a:latin typeface="Calibri"/>
                    <a:ea typeface="Calibri"/>
                    <a:cs typeface="Calibri"/>
                    <a:sym typeface="Calibri"/>
                  </a:rPr>
                  <a:t>Prior assumptions about object:</a:t>
                </a:r>
                <a:endParaRPr sz="1350" kern="0">
                  <a:solidFill>
                    <a:srgbClr val="FFFFFF"/>
                  </a:solidFill>
                  <a:latin typeface="Calibri"/>
                  <a:ea typeface="Calibri"/>
                  <a:cs typeface="Calibri"/>
                  <a:sym typeface="Calibri"/>
                </a:endParaRPr>
              </a:p>
              <a:p>
                <a:pPr algn="ctr" defTabSz="685800" fontAlgn="auto" hangingPunct="0">
                  <a:spcBef>
                    <a:spcPts val="0"/>
                  </a:spcBef>
                  <a:spcAft>
                    <a:spcPts val="0"/>
                  </a:spcAft>
                  <a:defRPr sz="3600">
                    <a:latin typeface="Calibri"/>
                    <a:ea typeface="Calibri"/>
                    <a:cs typeface="Calibri"/>
                    <a:sym typeface="Calibri"/>
                  </a:defRPr>
                </a:pPr>
                <a:endParaRPr sz="1350" kern="0">
                  <a:solidFill>
                    <a:srgbClr val="FFFFFF"/>
                  </a:solidFill>
                  <a:latin typeface="Calibri"/>
                  <a:ea typeface="Calibri"/>
                  <a:cs typeface="Calibri"/>
                  <a:sym typeface="Calibri"/>
                </a:endParaRPr>
              </a:p>
              <a:p>
                <a:pPr algn="ctr" defTabSz="685800" fontAlgn="auto" hangingPunct="0">
                  <a:spcBef>
                    <a:spcPts val="0"/>
                  </a:spcBef>
                  <a:spcAft>
                    <a:spcPts val="0"/>
                  </a:spcAft>
                  <a:defRPr sz="3600">
                    <a:latin typeface="Calibri"/>
                    <a:ea typeface="Calibri"/>
                    <a:cs typeface="Calibri"/>
                    <a:sym typeface="Calibri"/>
                  </a:defRPr>
                </a:pPr>
                <a:endParaRPr sz="1350" kern="0">
                  <a:solidFill>
                    <a:srgbClr val="FFFFFF"/>
                  </a:solidFill>
                  <a:latin typeface="Calibri"/>
                  <a:ea typeface="Calibri"/>
                  <a:cs typeface="Calibri"/>
                  <a:sym typeface="Calibri"/>
                </a:endParaRPr>
              </a:p>
              <a:p>
                <a:pPr algn="ctr" defTabSz="685800" fontAlgn="auto" hangingPunct="0">
                  <a:spcBef>
                    <a:spcPts val="0"/>
                  </a:spcBef>
                  <a:spcAft>
                    <a:spcPts val="0"/>
                  </a:spcAft>
                  <a:defRPr sz="3600" b="1">
                    <a:latin typeface="Times"/>
                    <a:ea typeface="Times"/>
                    <a:cs typeface="Times"/>
                    <a:sym typeface="Times"/>
                  </a:defRPr>
                </a:pPr>
                <a:r>
                  <a:rPr sz="1350" b="1" kern="0">
                    <a:solidFill>
                      <a:srgbClr val="000000"/>
                    </a:solidFill>
                    <a:latin typeface="Times"/>
                    <a:ea typeface="Times"/>
                    <a:cs typeface="Times"/>
                    <a:sym typeface="Times"/>
                  </a:rPr>
                  <a:t>f </a:t>
                </a:r>
                <a:r>
                  <a:rPr sz="1350" kern="0">
                    <a:solidFill>
                      <a:srgbClr val="000000"/>
                    </a:solidFill>
                    <a:latin typeface="Calibri"/>
                    <a:ea typeface="Calibri"/>
                    <a:cs typeface="Calibri"/>
                    <a:sym typeface="Calibri"/>
                  </a:rPr>
                  <a:t>has small roughness R(</a:t>
                </a:r>
                <a:r>
                  <a:rPr sz="1350" b="1" kern="0">
                    <a:solidFill>
                      <a:srgbClr val="000000"/>
                    </a:solidFill>
                    <a:latin typeface="Times"/>
                    <a:ea typeface="Times"/>
                    <a:cs typeface="Times"/>
                    <a:sym typeface="Times"/>
                  </a:rPr>
                  <a:t>f</a:t>
                </a:r>
                <a:r>
                  <a:rPr sz="1350" kern="0">
                    <a:solidFill>
                      <a:srgbClr val="000000"/>
                    </a:solidFill>
                    <a:latin typeface="Calibri"/>
                    <a:ea typeface="Calibri"/>
                    <a:cs typeface="Calibri"/>
                    <a:sym typeface="Calibri"/>
                  </a:rPr>
                  <a:t>)</a:t>
                </a:r>
                <a:endParaRPr sz="1350" b="1" kern="0">
                  <a:solidFill>
                    <a:srgbClr val="FFFFFF"/>
                  </a:solidFill>
                  <a:latin typeface="Times"/>
                  <a:ea typeface="Times"/>
                  <a:cs typeface="Times"/>
                  <a:sym typeface="Times"/>
                </a:endParaRPr>
              </a:p>
            </p:txBody>
          </p:sp>
        </p:grpSp>
        <p:pic>
          <p:nvPicPr>
            <p:cNvPr id="369" name="Object 35" descr="Object 35"/>
            <p:cNvPicPr>
              <a:picLocks noChangeAspect="1"/>
            </p:cNvPicPr>
            <p:nvPr/>
          </p:nvPicPr>
          <p:blipFill>
            <a:blip r:embed="rId7">
              <a:extLst/>
            </a:blip>
            <a:stretch>
              <a:fillRect/>
            </a:stretch>
          </p:blipFill>
          <p:spPr>
            <a:xfrm>
              <a:off x="2255370" y="1909129"/>
              <a:ext cx="1177925" cy="631825"/>
            </a:xfrm>
            <a:prstGeom prst="rect">
              <a:avLst/>
            </a:prstGeom>
            <a:ln w="3175" cap="flat">
              <a:noFill/>
              <a:miter lim="400000"/>
            </a:ln>
            <a:effectLst/>
          </p:spPr>
        </p:pic>
      </p:grpSp>
    </p:spTree>
    <p:extLst>
      <p:ext uri="{BB962C8B-B14F-4D97-AF65-F5344CB8AC3E}">
        <p14:creationId xmlns:p14="http://schemas.microsoft.com/office/powerpoint/2010/main" val="2031203227"/>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 grpId="0" animBg="1" advAuto="0"/>
      <p:bldP spid="358" grpId="0" animBg="1" advAuto="0"/>
      <p:bldP spid="364"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720780"/>
            <a:ext cx="9144000" cy="3416440"/>
          </a:xfrm>
          <a:prstGeom prst="rect">
            <a:avLst/>
          </a:prstGeom>
        </p:spPr>
      </p:pic>
    </p:spTree>
    <p:extLst>
      <p:ext uri="{BB962C8B-B14F-4D97-AF65-F5344CB8AC3E}">
        <p14:creationId xmlns:p14="http://schemas.microsoft.com/office/powerpoint/2010/main" val="1524121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19100" y="527050"/>
            <a:ext cx="8229600" cy="1143000"/>
          </a:xfrm>
        </p:spPr>
        <p:txBody>
          <a:bodyPr/>
          <a:lstStyle/>
          <a:p>
            <a:r>
              <a:rPr lang="en-US" altLang="en-US" sz="3600" dirty="0" smtClean="0">
                <a:cs typeface="Times New Roman" panose="02020603050405020304" pitchFamily="18" charset="0"/>
              </a:rPr>
              <a:t>Classical methods vs deep learning</a:t>
            </a:r>
            <a:endParaRPr lang="en-US" altLang="en-US" sz="3600" dirty="0" smtClean="0">
              <a:cs typeface="Times New Roman" panose="02020603050405020304" pitchFamily="18" charset="0"/>
            </a:endParaRPr>
          </a:p>
        </p:txBody>
      </p:sp>
      <p:sp>
        <p:nvSpPr>
          <p:cNvPr id="10" name="Content Placeholder 2"/>
          <p:cNvSpPr txBox="1">
            <a:spLocks/>
          </p:cNvSpPr>
          <p:nvPr/>
        </p:nvSpPr>
        <p:spPr bwMode="auto">
          <a:xfrm>
            <a:off x="419100" y="1670050"/>
            <a:ext cx="8000999" cy="198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400" dirty="0" smtClean="0">
                <a:latin typeface="Arial" panose="020B0604020202020204" pitchFamily="34" charset="0"/>
                <a:cs typeface="Arial" panose="020B0604020202020204" pitchFamily="34" charset="0"/>
              </a:rPr>
              <a:t>Classical methods generally work well and efficiently when </a:t>
            </a:r>
          </a:p>
          <a:p>
            <a:pPr lvl="1"/>
            <a:r>
              <a:rPr lang="en-US" altLang="en-US" sz="1600" dirty="0" smtClean="0">
                <a:latin typeface="Arial" panose="020B0604020202020204" pitchFamily="34" charset="0"/>
                <a:cs typeface="Arial" panose="020B0604020202020204" pitchFamily="34" charset="0"/>
              </a:rPr>
              <a:t>You have a good and accurate model of the PSF</a:t>
            </a:r>
          </a:p>
          <a:p>
            <a:pPr lvl="1"/>
            <a:r>
              <a:rPr lang="en-US" altLang="en-US" sz="1600" dirty="0" smtClean="0">
                <a:latin typeface="Arial" panose="020B0604020202020204" pitchFamily="34" charset="0"/>
                <a:cs typeface="Arial" panose="020B0604020202020204" pitchFamily="34" charset="0"/>
              </a:rPr>
              <a:t>The system is indeed shift invariant in all dimensions, which allows you to use efficient FFTS</a:t>
            </a:r>
          </a:p>
          <a:p>
            <a:pPr lvl="1"/>
            <a:r>
              <a:rPr lang="en-US" altLang="en-US" sz="1600" dirty="0" smtClean="0">
                <a:latin typeface="Arial" panose="020B0604020202020204" pitchFamily="34" charset="0"/>
                <a:cs typeface="Arial" panose="020B0604020202020204" pitchFamily="34" charset="0"/>
              </a:rPr>
              <a:t>The data quality is high enough that enforcing relatively simplistic priors provides good regularization</a:t>
            </a:r>
          </a:p>
          <a:p>
            <a:r>
              <a:rPr lang="en-US" altLang="en-US" sz="2000" dirty="0" smtClean="0">
                <a:latin typeface="Arial" panose="020B0604020202020204" pitchFamily="34" charset="0"/>
                <a:cs typeface="Arial" panose="020B0604020202020204" pitchFamily="34" charset="0"/>
              </a:rPr>
              <a:t>Deep learning</a:t>
            </a:r>
          </a:p>
          <a:p>
            <a:pPr lvl="1"/>
            <a:r>
              <a:rPr lang="en-US" altLang="en-US" sz="1600" dirty="0" smtClean="0">
                <a:latin typeface="Arial" panose="020B0604020202020204" pitchFamily="34" charset="0"/>
                <a:cs typeface="Arial" panose="020B0604020202020204" pitchFamily="34" charset="0"/>
              </a:rPr>
              <a:t>Unknown system model</a:t>
            </a:r>
          </a:p>
          <a:p>
            <a:pPr lvl="1"/>
            <a:r>
              <a:rPr lang="en-US" altLang="en-US" sz="1600" dirty="0" smtClean="0">
                <a:latin typeface="Arial" panose="020B0604020202020204" pitchFamily="34" charset="0"/>
                <a:cs typeface="Arial" panose="020B0604020202020204" pitchFamily="34" charset="0"/>
              </a:rPr>
              <a:t>Lack of shift invariance</a:t>
            </a:r>
          </a:p>
          <a:p>
            <a:pPr lvl="1"/>
            <a:r>
              <a:rPr lang="en-US" altLang="en-US" sz="1600" dirty="0" smtClean="0">
                <a:latin typeface="Arial" panose="020B0604020202020204" pitchFamily="34" charset="0"/>
                <a:cs typeface="Arial" panose="020B0604020202020204" pitchFamily="34" charset="0"/>
              </a:rPr>
              <a:t>Very low quality data requiring more subtle learned priors</a:t>
            </a:r>
          </a:p>
          <a:p>
            <a:r>
              <a:rPr lang="en-US" altLang="en-US" sz="2000" dirty="0" smtClean="0">
                <a:latin typeface="Arial" panose="020B0604020202020204" pitchFamily="34" charset="0"/>
                <a:cs typeface="Arial" panose="020B0604020202020204" pitchFamily="34" charset="0"/>
              </a:rPr>
              <a:t>Deep learning challenges</a:t>
            </a:r>
          </a:p>
          <a:p>
            <a:pPr lvl="1"/>
            <a:r>
              <a:rPr lang="en-US" altLang="en-US" sz="1600" dirty="0" smtClean="0">
                <a:latin typeface="Arial" panose="020B0604020202020204" pitchFamily="34" charset="0"/>
                <a:cs typeface="Arial" panose="020B0604020202020204" pitchFamily="34" charset="0"/>
              </a:rPr>
              <a:t>You need appropriate pairs of of high and low quality images to train on</a:t>
            </a:r>
          </a:p>
          <a:p>
            <a:pPr lvl="1"/>
            <a:r>
              <a:rPr lang="en-US" altLang="en-US" sz="1600" dirty="0" smtClean="0">
                <a:latin typeface="Arial" panose="020B0604020202020204" pitchFamily="34" charset="0"/>
                <a:cs typeface="Arial" panose="020B0604020202020204" pitchFamily="34" charset="0"/>
              </a:rPr>
              <a:t>If you do have knowledge of the system PSF, how do you incorporate it?</a:t>
            </a:r>
            <a:endParaRPr lang="en-US" altLang="en-US" sz="1600" dirty="0" smtClean="0">
              <a:latin typeface="Arial" panose="020B0604020202020204" pitchFamily="34" charset="0"/>
              <a:cs typeface="Arial" panose="020B0604020202020204" pitchFamily="34" charset="0"/>
            </a:endParaRPr>
          </a:p>
          <a:p>
            <a:endParaRPr lang="en-US" altLang="en-US" sz="2000" dirty="0" smtClean="0">
              <a:latin typeface="Arial" panose="020B0604020202020204" pitchFamily="34" charset="0"/>
              <a:cs typeface="Arial" panose="020B0604020202020204" pitchFamily="34" charset="0"/>
            </a:endParaRPr>
          </a:p>
          <a:p>
            <a:endParaRPr lang="en-US" alt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0832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3585F"/>
        </a:solidFill>
        <a:effectLst/>
      </p:bgPr>
    </p:bg>
    <p:spTree>
      <p:nvGrpSpPr>
        <p:cNvPr id="1" name=""/>
        <p:cNvGrpSpPr/>
        <p:nvPr/>
      </p:nvGrpSpPr>
      <p:grpSpPr>
        <a:xfrm>
          <a:off x="0" y="0"/>
          <a:ext cx="0" cy="0"/>
          <a:chOff x="0" y="0"/>
          <a:chExt cx="0" cy="0"/>
        </a:xfrm>
      </p:grpSpPr>
      <p:sp>
        <p:nvSpPr>
          <p:cNvPr id="294" name="Computing to form light sheet images"/>
          <p:cNvSpPr txBox="1">
            <a:spLocks noGrp="1"/>
          </p:cNvSpPr>
          <p:nvPr>
            <p:ph type="title"/>
          </p:nvPr>
        </p:nvSpPr>
        <p:spPr>
          <a:xfrm>
            <a:off x="1475005" y="525428"/>
            <a:ext cx="6115050" cy="800100"/>
          </a:xfrm>
          <a:prstGeom prst="rect">
            <a:avLst/>
          </a:prstGeom>
        </p:spPr>
        <p:txBody>
          <a:bodyPr>
            <a:noAutofit/>
          </a:bodyPr>
          <a:lstStyle>
            <a:lvl1pPr defTabSz="1444752">
              <a:defRPr sz="7505">
                <a:latin typeface="+mn-lt"/>
                <a:ea typeface="+mn-ea"/>
                <a:cs typeface="+mn-cs"/>
                <a:sym typeface="Helvetica Light"/>
              </a:defRPr>
            </a:lvl1pPr>
          </a:lstStyle>
          <a:p>
            <a:r>
              <a:rPr sz="3600" dirty="0">
                <a:solidFill>
                  <a:schemeClr val="bg1"/>
                </a:solidFill>
              </a:rPr>
              <a:t>Computing to form </a:t>
            </a:r>
            <a:r>
              <a:rPr lang="en-US" sz="3600" dirty="0" smtClean="0">
                <a:solidFill>
                  <a:schemeClr val="bg1"/>
                </a:solidFill>
              </a:rPr>
              <a:t>images: deblurring/deconvolution</a:t>
            </a:r>
            <a:endParaRPr sz="3600" dirty="0">
              <a:solidFill>
                <a:schemeClr val="bg1"/>
              </a:solidFill>
            </a:endParaRPr>
          </a:p>
        </p:txBody>
      </p:sp>
      <p:pic>
        <p:nvPicPr>
          <p:cNvPr id="11" name="Picture 10"/>
          <p:cNvPicPr>
            <a:picLocks noChangeAspect="1"/>
          </p:cNvPicPr>
          <p:nvPr/>
        </p:nvPicPr>
        <p:blipFill rotWithShape="1">
          <a:blip r:embed="rId2"/>
          <a:srcRect t="6404" r="67354" b="45565"/>
          <a:stretch/>
        </p:blipFill>
        <p:spPr>
          <a:xfrm>
            <a:off x="152074" y="3124200"/>
            <a:ext cx="2362526" cy="2286000"/>
          </a:xfrm>
          <a:prstGeom prst="rect">
            <a:avLst/>
          </a:prstGeom>
        </p:spPr>
      </p:pic>
      <p:pic>
        <p:nvPicPr>
          <p:cNvPr id="12" name="Picture 11"/>
          <p:cNvPicPr>
            <a:picLocks noChangeAspect="1"/>
          </p:cNvPicPr>
          <p:nvPr/>
        </p:nvPicPr>
        <p:blipFill rotWithShape="1">
          <a:blip r:embed="rId2"/>
          <a:srcRect l="32645" t="6404" r="33660" b="45565"/>
          <a:stretch/>
        </p:blipFill>
        <p:spPr>
          <a:xfrm>
            <a:off x="2743200" y="3144982"/>
            <a:ext cx="2438400" cy="2286000"/>
          </a:xfrm>
          <a:prstGeom prst="rect">
            <a:avLst/>
          </a:prstGeom>
        </p:spPr>
      </p:pic>
      <p:grpSp>
        <p:nvGrpSpPr>
          <p:cNvPr id="5" name="Group 4"/>
          <p:cNvGrpSpPr/>
          <p:nvPr/>
        </p:nvGrpSpPr>
        <p:grpSpPr>
          <a:xfrm>
            <a:off x="4426527" y="1729564"/>
            <a:ext cx="4377228" cy="2304152"/>
            <a:chOff x="4426527" y="1729564"/>
            <a:chExt cx="4377228" cy="2304152"/>
          </a:xfrm>
        </p:grpSpPr>
        <p:pic>
          <p:nvPicPr>
            <p:cNvPr id="13" name="Picture 12"/>
            <p:cNvPicPr>
              <a:picLocks noChangeAspect="1"/>
            </p:cNvPicPr>
            <p:nvPr/>
          </p:nvPicPr>
          <p:blipFill rotWithShape="1">
            <a:blip r:embed="rId2"/>
            <a:srcRect l="66722" t="6404" b="45565"/>
            <a:stretch/>
          </p:blipFill>
          <p:spPr>
            <a:xfrm>
              <a:off x="6376355" y="1729564"/>
              <a:ext cx="2427400" cy="2304152"/>
            </a:xfrm>
            <a:prstGeom prst="rect">
              <a:avLst/>
            </a:prstGeom>
          </p:spPr>
        </p:pic>
        <p:cxnSp>
          <p:nvCxnSpPr>
            <p:cNvPr id="3" name="Straight Arrow Connector 2"/>
            <p:cNvCxnSpPr/>
            <p:nvPr/>
          </p:nvCxnSpPr>
          <p:spPr>
            <a:xfrm flipV="1">
              <a:off x="5486400" y="2743200"/>
              <a:ext cx="685800" cy="762000"/>
            </a:xfrm>
            <a:prstGeom prst="straightConnector1">
              <a:avLst/>
            </a:prstGeom>
            <a:noFill/>
            <a:ln w="12700" cap="flat">
              <a:solidFill>
                <a:schemeClr val="accent5"/>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 name="TextBox 3"/>
            <p:cNvSpPr txBox="1"/>
            <p:nvPr/>
          </p:nvSpPr>
          <p:spPr>
            <a:xfrm>
              <a:off x="4426527" y="1929460"/>
              <a:ext cx="1828800" cy="8669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3500" tIns="63500" rIns="63500" bIns="635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Light"/>
                </a:rPr>
                <a:t>Naïve </a:t>
              </a:r>
            </a:p>
            <a:p>
              <a:pPr marL="0" marR="0" indent="0" algn="ctr" defTabSz="821531" rtl="0" fontAlgn="auto" latinLnBrk="0" hangingPunct="0">
                <a:lnSpc>
                  <a:spcPct val="100000"/>
                </a:lnSpc>
                <a:spcBef>
                  <a:spcPts val="0"/>
                </a:spcBef>
                <a:spcAft>
                  <a:spcPts val="0"/>
                </a:spcAft>
                <a:buClrTx/>
                <a:buSzTx/>
                <a:buFontTx/>
                <a:buNone/>
                <a:tabLst/>
              </a:pPr>
              <a:r>
                <a:rPr lang="en-US" sz="2400" dirty="0" err="1" smtClean="0">
                  <a:solidFill>
                    <a:srgbClr val="000000"/>
                  </a:solidFill>
                  <a:latin typeface="+mn-lt"/>
                  <a:cs typeface="+mn-cs"/>
                  <a:sym typeface="Helvetica Light"/>
                </a:rPr>
                <a:t>Decon</a:t>
              </a:r>
              <a:r>
                <a:rPr lang="en-US" sz="2400" dirty="0" smtClean="0">
                  <a:solidFill>
                    <a:srgbClr val="000000"/>
                  </a:solidFill>
                  <a:latin typeface="+mn-lt"/>
                  <a:cs typeface="+mn-cs"/>
                  <a:sym typeface="Helvetica Light"/>
                </a:rPr>
                <a:t>.</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grpSp>
      <p:grpSp>
        <p:nvGrpSpPr>
          <p:cNvPr id="6" name="Group 5"/>
          <p:cNvGrpSpPr/>
          <p:nvPr/>
        </p:nvGrpSpPr>
        <p:grpSpPr>
          <a:xfrm>
            <a:off x="4532530" y="4267200"/>
            <a:ext cx="4271225" cy="2438401"/>
            <a:chOff x="4532530" y="4267200"/>
            <a:chExt cx="4271225" cy="2438401"/>
          </a:xfrm>
        </p:grpSpPr>
        <p:pic>
          <p:nvPicPr>
            <p:cNvPr id="14" name="Picture 13"/>
            <p:cNvPicPr>
              <a:picLocks noChangeAspect="1"/>
            </p:cNvPicPr>
            <p:nvPr/>
          </p:nvPicPr>
          <p:blipFill rotWithShape="1">
            <a:blip r:embed="rId3"/>
            <a:srcRect l="67110" t="7497" b="44518"/>
            <a:stretch/>
          </p:blipFill>
          <p:spPr>
            <a:xfrm>
              <a:off x="6376355" y="4267200"/>
              <a:ext cx="2427400" cy="2438401"/>
            </a:xfrm>
            <a:prstGeom prst="rect">
              <a:avLst/>
            </a:prstGeom>
          </p:spPr>
        </p:pic>
        <p:sp>
          <p:nvSpPr>
            <p:cNvPr id="18" name="TextBox 17"/>
            <p:cNvSpPr txBox="1"/>
            <p:nvPr/>
          </p:nvSpPr>
          <p:spPr>
            <a:xfrm>
              <a:off x="4532530" y="5486400"/>
              <a:ext cx="1828800" cy="86690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3500" tIns="63500" rIns="63500" bIns="635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mn-lt"/>
                  <a:ea typeface="+mn-ea"/>
                  <a:cs typeface="+mn-cs"/>
                  <a:sym typeface="Helvetica Light"/>
                </a:rPr>
                <a:t>Better</a:t>
              </a:r>
            </a:p>
            <a:p>
              <a:pPr marL="0" marR="0" indent="0" algn="ctr" defTabSz="821531" rtl="0" fontAlgn="auto" latinLnBrk="0" hangingPunct="0">
                <a:lnSpc>
                  <a:spcPct val="100000"/>
                </a:lnSpc>
                <a:spcBef>
                  <a:spcPts val="0"/>
                </a:spcBef>
                <a:spcAft>
                  <a:spcPts val="0"/>
                </a:spcAft>
                <a:buClrTx/>
                <a:buSzTx/>
                <a:buFontTx/>
                <a:buNone/>
                <a:tabLst/>
              </a:pPr>
              <a:r>
                <a:rPr lang="en-US" sz="2400" dirty="0" err="1" smtClean="0">
                  <a:solidFill>
                    <a:srgbClr val="000000"/>
                  </a:solidFill>
                  <a:latin typeface="+mn-lt"/>
                  <a:cs typeface="+mn-cs"/>
                  <a:sym typeface="Helvetica Light"/>
                </a:rPr>
                <a:t>Decon</a:t>
              </a:r>
              <a:r>
                <a:rPr lang="en-US" sz="2400" dirty="0" smtClean="0">
                  <a:solidFill>
                    <a:srgbClr val="000000"/>
                  </a:solidFill>
                  <a:latin typeface="+mn-lt"/>
                  <a:cs typeface="+mn-cs"/>
                  <a:sym typeface="Helvetica Light"/>
                </a:rPr>
                <a:t>.</a:t>
              </a:r>
              <a:endParaRPr kumimoji="0" lang="en-US" sz="2400" b="0" i="0" u="none" strike="noStrike" cap="none" spc="0" normalizeH="0" baseline="0" dirty="0">
                <a:ln>
                  <a:noFill/>
                </a:ln>
                <a:solidFill>
                  <a:srgbClr val="000000"/>
                </a:solidFill>
                <a:effectLst/>
                <a:uFillTx/>
                <a:latin typeface="+mn-lt"/>
                <a:ea typeface="+mn-ea"/>
                <a:cs typeface="+mn-cs"/>
                <a:sym typeface="Helvetica Light"/>
              </a:endParaRPr>
            </a:p>
          </p:txBody>
        </p:sp>
        <p:cxnSp>
          <p:nvCxnSpPr>
            <p:cNvPr id="19" name="Straight Arrow Connector 18"/>
            <p:cNvCxnSpPr/>
            <p:nvPr/>
          </p:nvCxnSpPr>
          <p:spPr>
            <a:xfrm>
              <a:off x="5486400" y="4396564"/>
              <a:ext cx="685800" cy="762000"/>
            </a:xfrm>
            <a:prstGeom prst="straightConnector1">
              <a:avLst/>
            </a:prstGeom>
            <a:noFill/>
            <a:ln w="12700" cap="flat">
              <a:solidFill>
                <a:schemeClr val="accent5"/>
              </a:solidFill>
              <a:prstDash val="solid"/>
              <a:miter lim="400000"/>
              <a:tailEnd type="triangle"/>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4303488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56674" y="2209800"/>
            <a:ext cx="9372600" cy="1774825"/>
          </a:xfrm>
          <a:prstGeom prst="rect">
            <a:avLst/>
          </a:prstGeom>
          <a:solidFill>
            <a:srgbClr val="FFFFFF">
              <a:alpha val="40000"/>
            </a:srgbClr>
          </a:solidFill>
        </p:spPr>
        <p:txBody>
          <a:bodyPr anchor="ct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r>
              <a:rPr lang="en-US" sz="4800" dirty="0" smtClean="0">
                <a:solidFill>
                  <a:srgbClr val="000000"/>
                </a:solidFill>
                <a:effectLst>
                  <a:outerShdw blurRad="38100" dist="38100" dir="2700000" algn="tl">
                    <a:srgbClr val="000000">
                      <a:alpha val="43137"/>
                    </a:srgbClr>
                  </a:outerShdw>
                </a:effectLst>
              </a:rPr>
              <a:t>Setting up the</a:t>
            </a:r>
          </a:p>
          <a:p>
            <a:pPr fontAlgn="auto">
              <a:spcAft>
                <a:spcPts val="0"/>
              </a:spcAft>
              <a:defRPr/>
            </a:pPr>
            <a:r>
              <a:rPr lang="en-US" sz="4800" dirty="0" smtClean="0">
                <a:solidFill>
                  <a:srgbClr val="000000"/>
                </a:solidFill>
                <a:effectLst>
                  <a:outerShdw blurRad="38100" dist="38100" dir="2700000" algn="tl">
                    <a:srgbClr val="000000">
                      <a:alpha val="43137"/>
                    </a:srgbClr>
                  </a:outerShdw>
                </a:effectLst>
              </a:rPr>
              <a:t> deconvolution problem</a:t>
            </a:r>
            <a:endParaRPr lang="en-US" sz="4800" dirty="0">
              <a:solidFill>
                <a:srgbClr val="000000"/>
              </a:solidFill>
              <a:effectLst>
                <a:outerShdw blurRad="38100" dist="38100" dir="2700000" algn="tl">
                  <a:srgbClr val="000000">
                    <a:alpha val="43137"/>
                  </a:srgbClr>
                </a:outerShdw>
              </a:effectLst>
            </a:endParaRPr>
          </a:p>
        </p:txBody>
      </p:sp>
      <p:pic>
        <p:nvPicPr>
          <p:cNvPr id="5" name="Picture 4" descr="uchica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74" y="6119904"/>
            <a:ext cx="9144000" cy="714033"/>
          </a:xfrm>
          <a:prstGeom prst="rect">
            <a:avLst/>
          </a:prstGeom>
        </p:spPr>
      </p:pic>
    </p:spTree>
    <p:extLst>
      <p:ext uri="{BB962C8B-B14F-4D97-AF65-F5344CB8AC3E}">
        <p14:creationId xmlns:p14="http://schemas.microsoft.com/office/powerpoint/2010/main" val="1870969861"/>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0"/>
            <a:ext cx="8229600" cy="1143000"/>
          </a:xfrm>
        </p:spPr>
        <p:txBody>
          <a:bodyPr/>
          <a:lstStyle/>
          <a:p>
            <a:r>
              <a:rPr lang="en-US" altLang="en-US" sz="3600" dirty="0" smtClean="0">
                <a:cs typeface="Times New Roman" panose="02020603050405020304" pitchFamily="18" charset="0"/>
              </a:rPr>
              <a:t>Imaging as a mapping between functions</a:t>
            </a:r>
          </a:p>
        </p:txBody>
      </p:sp>
      <p:pic>
        <p:nvPicPr>
          <p:cNvPr id="2" name="Picture 1"/>
          <p:cNvPicPr>
            <a:picLocks noChangeAspect="1"/>
          </p:cNvPicPr>
          <p:nvPr/>
        </p:nvPicPr>
        <p:blipFill>
          <a:blip r:embed="rId3"/>
          <a:stretch>
            <a:fillRect/>
          </a:stretch>
        </p:blipFill>
        <p:spPr>
          <a:xfrm>
            <a:off x="598832" y="3352800"/>
            <a:ext cx="7992718" cy="1905000"/>
          </a:xfrm>
          <a:prstGeom prst="rect">
            <a:avLst/>
          </a:prstGeom>
        </p:spPr>
      </p:pic>
      <p:sp>
        <p:nvSpPr>
          <p:cNvPr id="15" name="Content Placeholder 2"/>
          <p:cNvSpPr txBox="1">
            <a:spLocks/>
          </p:cNvSpPr>
          <p:nvPr/>
        </p:nvSpPr>
        <p:spPr bwMode="auto">
          <a:xfrm>
            <a:off x="1371600" y="1905000"/>
            <a:ext cx="7239000"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charset="0"/>
              <a:buNone/>
            </a:pPr>
            <a:r>
              <a:rPr lang="en-US" altLang="en-US" sz="2000" dirty="0" smtClean="0">
                <a:latin typeface="Arial" panose="020B0604020202020204" pitchFamily="34" charset="0"/>
                <a:cs typeface="Arial" panose="020B0604020202020204" pitchFamily="34" charset="0"/>
              </a:rPr>
              <a:t>An imaging system maps from 2D or 3D object function to a 2D or 3D image </a:t>
            </a:r>
            <a:r>
              <a:rPr lang="en-US" altLang="en-US" sz="2000" smtClean="0">
                <a:latin typeface="Arial" panose="020B0604020202020204" pitchFamily="34" charset="0"/>
                <a:cs typeface="Arial" panose="020B0604020202020204" pitchFamily="34" charset="0"/>
              </a:rPr>
              <a:t>or image stack.  </a:t>
            </a:r>
            <a:endParaRPr lang="en-US" altLang="en-US" sz="20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74953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19150" y="1676400"/>
            <a:ext cx="7505700" cy="4739759"/>
          </a:xfrm>
          <a:prstGeom prst="rect">
            <a:avLst/>
          </a:prstGeom>
        </p:spPr>
        <p:txBody>
          <a:bodyPr wrap="square">
            <a:spAutoFit/>
          </a:bodyPr>
          <a:lstStyle/>
          <a:p>
            <a:pPr>
              <a:lnSpc>
                <a:spcPct val="100000"/>
              </a:lnSpc>
              <a:buFontTx/>
              <a:buChar char="•"/>
            </a:pPr>
            <a:endParaRPr lang="en-US" altLang="x-none" sz="2400" dirty="0"/>
          </a:p>
          <a:p>
            <a:pPr>
              <a:lnSpc>
                <a:spcPct val="100000"/>
              </a:lnSpc>
              <a:buFontTx/>
              <a:buChar char="•"/>
            </a:pPr>
            <a:r>
              <a:rPr lang="en-US" altLang="x-none" sz="2400" dirty="0"/>
              <a:t>  Linearity exists if superimposition holds</a:t>
            </a:r>
            <a:r>
              <a:rPr lang="en-US" altLang="x-none" sz="2400" dirty="0" smtClean="0"/>
              <a:t>:</a:t>
            </a:r>
          </a:p>
          <a:p>
            <a:pPr>
              <a:lnSpc>
                <a:spcPct val="100000"/>
              </a:lnSpc>
              <a:buFontTx/>
              <a:buChar char="•"/>
            </a:pPr>
            <a:endParaRPr lang="en-US" altLang="x-none" sz="2400" dirty="0"/>
          </a:p>
          <a:p>
            <a:pPr>
              <a:lnSpc>
                <a:spcPct val="100000"/>
              </a:lnSpc>
              <a:buFontTx/>
              <a:buChar char="•"/>
            </a:pPr>
            <a:endParaRPr lang="en-US" altLang="x-none" sz="2400" dirty="0"/>
          </a:p>
          <a:p>
            <a:pPr>
              <a:lnSpc>
                <a:spcPct val="100000"/>
              </a:lnSpc>
              <a:buFontTx/>
              <a:buChar char="•"/>
            </a:pPr>
            <a:endParaRPr lang="en-US" altLang="x-none" sz="2400" dirty="0"/>
          </a:p>
          <a:p>
            <a:pPr>
              <a:lnSpc>
                <a:spcPct val="100000"/>
              </a:lnSpc>
              <a:buFontTx/>
              <a:buChar char="•"/>
            </a:pPr>
            <a:endParaRPr lang="en-US" altLang="x-none" sz="2400" dirty="0"/>
          </a:p>
          <a:p>
            <a:pPr>
              <a:lnSpc>
                <a:spcPct val="100000"/>
              </a:lnSpc>
              <a:buFontTx/>
              <a:buChar char="•"/>
            </a:pPr>
            <a:endParaRPr lang="en-US" altLang="x-none" sz="2400" dirty="0"/>
          </a:p>
          <a:p>
            <a:pPr>
              <a:lnSpc>
                <a:spcPct val="100000"/>
              </a:lnSpc>
              <a:buFontTx/>
              <a:buChar char="•"/>
            </a:pPr>
            <a:endParaRPr lang="en-US" altLang="x-none" sz="2400" dirty="0"/>
          </a:p>
          <a:p>
            <a:pPr>
              <a:lnSpc>
                <a:spcPct val="100000"/>
              </a:lnSpc>
              <a:buFontTx/>
              <a:buChar char="•"/>
            </a:pPr>
            <a:endParaRPr lang="en-US" altLang="x-none" sz="2400" dirty="0"/>
          </a:p>
          <a:p>
            <a:pPr>
              <a:lnSpc>
                <a:spcPct val="100000"/>
              </a:lnSpc>
              <a:buFontTx/>
              <a:buChar char="•"/>
            </a:pPr>
            <a:endParaRPr lang="en-US" altLang="x-none" sz="1400" dirty="0"/>
          </a:p>
          <a:p>
            <a:pPr>
              <a:lnSpc>
                <a:spcPct val="100000"/>
              </a:lnSpc>
              <a:buFontTx/>
              <a:buChar char="•"/>
            </a:pPr>
            <a:r>
              <a:rPr lang="en-US" altLang="x-none" sz="2400" dirty="0"/>
              <a:t>  The image created from a weighted sum of inputs equals the same weighted sum of the corresponding individual </a:t>
            </a:r>
            <a:r>
              <a:rPr lang="en-US" altLang="x-none" sz="2400" dirty="0" smtClean="0"/>
              <a:t>images.</a:t>
            </a:r>
            <a:endParaRPr lang="en-US" sz="2400" dirty="0"/>
          </a:p>
        </p:txBody>
      </p:sp>
      <p:sp>
        <p:nvSpPr>
          <p:cNvPr id="6146" name="Title 1"/>
          <p:cNvSpPr>
            <a:spLocks noGrp="1"/>
          </p:cNvSpPr>
          <p:nvPr>
            <p:ph type="title"/>
          </p:nvPr>
        </p:nvSpPr>
        <p:spPr>
          <a:xfrm>
            <a:off x="457200" y="0"/>
            <a:ext cx="8229600" cy="1143000"/>
          </a:xfrm>
        </p:spPr>
        <p:txBody>
          <a:bodyPr/>
          <a:lstStyle/>
          <a:p>
            <a:r>
              <a:rPr lang="en-US" altLang="en-US" sz="3600" dirty="0" smtClean="0">
                <a:cs typeface="Times New Roman" panose="02020603050405020304" pitchFamily="18" charset="0"/>
              </a:rPr>
              <a:t>Most imaging systems are linear</a:t>
            </a:r>
          </a:p>
        </p:txBody>
      </p:sp>
      <p:pic>
        <p:nvPicPr>
          <p:cNvPr id="3" name="Picture 2"/>
          <p:cNvPicPr>
            <a:picLocks noChangeAspect="1"/>
          </p:cNvPicPr>
          <p:nvPr/>
        </p:nvPicPr>
        <p:blipFill>
          <a:blip r:embed="rId3"/>
          <a:stretch>
            <a:fillRect/>
          </a:stretch>
        </p:blipFill>
        <p:spPr>
          <a:xfrm>
            <a:off x="40797" y="2895600"/>
            <a:ext cx="9002390" cy="1905000"/>
          </a:xfrm>
          <a:prstGeom prst="rect">
            <a:avLst/>
          </a:prstGeom>
        </p:spPr>
      </p:pic>
    </p:spTree>
    <p:extLst>
      <p:ext uri="{BB962C8B-B14F-4D97-AF65-F5344CB8AC3E}">
        <p14:creationId xmlns:p14="http://schemas.microsoft.com/office/powerpoint/2010/main" val="135602122"/>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3d/>
      </a:spPr>
      <a:bodyPr rot="0" spcFirstLastPara="1" vertOverflow="overflow" horzOverflow="overflow" vert="horz" wrap="square" lIns="63500" tIns="63500" rIns="63500" bIns="635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63500" tIns="63500" rIns="63500" bIns="635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25400" dist="12700" dir="5400000" rotWithShape="0">
              <a:srgbClr val="000000">
                <a:alpha val="50000"/>
              </a:srgbClr>
            </a:outerShdw>
          </a:effectLst>
        </a:effectStyle>
        <a:effectStyle>
          <a:effectLst>
            <a:outerShdw blurRad="38100" rotWithShape="0">
              <a:srgbClr val="000000">
                <a:alpha val="50000"/>
              </a:srgbClr>
            </a:outerShdw>
          </a:effectLst>
        </a:effectStyle>
        <a:effectStyle>
          <a:effectLst>
            <a:outerShdw blurRad="254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25400" dist="12700" dir="5400000" rotWithShape="0">
            <a:srgbClr val="000000">
              <a:alpha val="50000"/>
            </a:srgbClr>
          </a:outerShdw>
        </a:effectLst>
        <a:sp3d/>
      </a:spPr>
      <a:bodyPr rot="0" spcFirstLastPara="1" vertOverflow="overflow" horzOverflow="overflow" vert="horz" wrap="square" lIns="63500" tIns="63500" rIns="63500" bIns="635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63500" tIns="63500" rIns="63500" bIns="635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83826</TotalTime>
  <Words>3434</Words>
  <Application>Microsoft Macintosh PowerPoint</Application>
  <PresentationFormat>On-screen Show (4:3)</PresentationFormat>
  <Paragraphs>395</Paragraphs>
  <Slides>52</Slides>
  <Notes>38</Notes>
  <HiddenSlides>5</HiddenSlides>
  <MMClips>1</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1</vt:i4>
      </vt:variant>
      <vt:variant>
        <vt:lpstr>Slide Titles</vt:lpstr>
      </vt:variant>
      <vt:variant>
        <vt:i4>52</vt:i4>
      </vt:variant>
    </vt:vector>
  </HeadingPairs>
  <TitlesOfParts>
    <vt:vector size="65" baseType="lpstr">
      <vt:lpstr>Calibri</vt:lpstr>
      <vt:lpstr>Calibri Light</vt:lpstr>
      <vt:lpstr>Cambria Math</vt:lpstr>
      <vt:lpstr>Helvetica</vt:lpstr>
      <vt:lpstr>Helvetica Light</vt:lpstr>
      <vt:lpstr>ＭＳ Ｐゴシック</vt:lpstr>
      <vt:lpstr>Times</vt:lpstr>
      <vt:lpstr>Times New Roman</vt:lpstr>
      <vt:lpstr>Arial</vt:lpstr>
      <vt:lpstr>1_Office Theme</vt:lpstr>
      <vt:lpstr>White</vt:lpstr>
      <vt:lpstr>1_White</vt:lpstr>
      <vt:lpstr>Equation</vt:lpstr>
      <vt:lpstr>PowerPoint Presentation</vt:lpstr>
      <vt:lpstr>PowerPoint Presentation</vt:lpstr>
      <vt:lpstr>PowerPoint Presentation</vt:lpstr>
      <vt:lpstr>Computing on images</vt:lpstr>
      <vt:lpstr>Computing to form images</vt:lpstr>
      <vt:lpstr>Computing to form images: deblurring/deconvolution</vt:lpstr>
      <vt:lpstr>PowerPoint Presentation</vt:lpstr>
      <vt:lpstr>Imaging as a mapping between functions</vt:lpstr>
      <vt:lpstr>Most imaging systems are linear</vt:lpstr>
      <vt:lpstr>Most imaging systems are shift-invariant</vt:lpstr>
      <vt:lpstr>A linear, shift-invariant system can be characterized by a point spread function (PSF)</vt:lpstr>
      <vt:lpstr>Typical microscopy PSF, aka Airy pattern</vt:lpstr>
      <vt:lpstr>From Point Spread Functions to Transfer Functions: Thinking in frequency space</vt:lpstr>
      <vt:lpstr>Thinking in frequency space</vt:lpstr>
      <vt:lpstr>The Fourier transform</vt:lpstr>
      <vt:lpstr>Fourier transform pairs</vt:lpstr>
      <vt:lpstr>Wider in one domain means narrower in the other</vt:lpstr>
      <vt:lpstr>Thinking in 2D frequency space</vt:lpstr>
      <vt:lpstr>Thinking in 2D frequency space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lens as a Fourier optic</vt:lpstr>
      <vt:lpstr>Convolution-multiplication theorem</vt:lpstr>
      <vt:lpstr>What is the FT of a circle? A function whose square is the Airy pattern!   (Square because we measure intensities not amplitudes  and fluorescence is incoherent). </vt:lpstr>
      <vt:lpstr>What Determines the Size of the Airy Disk?</vt:lpstr>
      <vt:lpstr>Higher Numerical Aperture = Brighter, Sharper Pictures</vt:lpstr>
      <vt:lpstr>Optical transfer functions (OTF)</vt:lpstr>
      <vt:lpstr>Properties of OTFs</vt:lpstr>
      <vt:lpstr>Properties of OTFs</vt:lpstr>
      <vt:lpstr>You want narrow PSFs and wide OTFs</vt:lpstr>
      <vt:lpstr>Can’t we solve the OTF equation?</vt:lpstr>
      <vt:lpstr>Can’t we solve the OTF equation?</vt:lpstr>
      <vt:lpstr>Properties of OTFs</vt:lpstr>
      <vt:lpstr>How to deal with these challenges?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Classical methods vs deep learning</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Christine</dc:creator>
  <cp:lastModifiedBy>Patrick La Riviere</cp:lastModifiedBy>
  <cp:revision>578</cp:revision>
  <cp:lastPrinted>2019-04-30T16:30:08Z</cp:lastPrinted>
  <dcterms:created xsi:type="dcterms:W3CDTF">2015-03-23T21:23:25Z</dcterms:created>
  <dcterms:modified xsi:type="dcterms:W3CDTF">2019-05-10T18:40:46Z</dcterms:modified>
</cp:coreProperties>
</file>